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780" r:id="rId1"/>
  </p:sldMasterIdLst>
  <p:notesMasterIdLst>
    <p:notesMasterId r:id="rId3"/>
  </p:notesMasterIdLst>
  <p:handoutMasterIdLst>
    <p:handoutMasterId r:id="rId4"/>
  </p:handoutMasterIdLst>
  <p:sldIdLst>
    <p:sldId id="256" r:id="rId2"/>
  </p:sldIdLst>
  <p:sldSz cx="43891200" cy="32918400"/>
  <p:notesSz cx="9296400" cy="7010400"/>
  <p:defaultTextStyle>
    <a:defPPr>
      <a:defRPr lang="en-US"/>
    </a:defPPr>
    <a:lvl1pPr algn="l" rtl="0" eaLnBrk="0" fontAlgn="base" hangingPunct="0">
      <a:spcBef>
        <a:spcPct val="0"/>
      </a:spcBef>
      <a:spcAft>
        <a:spcPct val="0"/>
      </a:spcAft>
      <a:defRPr sz="4000" b="1" kern="1200">
        <a:solidFill>
          <a:srgbClr val="003399"/>
        </a:solidFill>
        <a:latin typeface="Arial"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sz="4000" b="1" kern="1200">
        <a:solidFill>
          <a:srgbClr val="003399"/>
        </a:solidFill>
        <a:latin typeface="Arial"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sz="4000" b="1" kern="1200">
        <a:solidFill>
          <a:srgbClr val="003399"/>
        </a:solidFill>
        <a:latin typeface="Arial"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sz="4000" b="1" kern="1200">
        <a:solidFill>
          <a:srgbClr val="003399"/>
        </a:solidFill>
        <a:latin typeface="Arial"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sz="4000" b="1" kern="1200">
        <a:solidFill>
          <a:srgbClr val="003399"/>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4000" b="1" kern="1200">
        <a:solidFill>
          <a:srgbClr val="003399"/>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4000" b="1" kern="1200">
        <a:solidFill>
          <a:srgbClr val="003399"/>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4000" b="1" kern="1200">
        <a:solidFill>
          <a:srgbClr val="003399"/>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4000" b="1" kern="1200">
        <a:solidFill>
          <a:srgbClr val="003399"/>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0000"/>
    <a:srgbClr val="EAEAEA"/>
    <a:srgbClr val="A50021"/>
    <a:srgbClr val="000099"/>
    <a:srgbClr val="F8F8F8"/>
    <a:srgbClr val="00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9208" autoAdjust="0"/>
    <p:restoredTop sz="94660"/>
  </p:normalViewPr>
  <p:slideViewPr>
    <p:cSldViewPr>
      <p:cViewPr>
        <p:scale>
          <a:sx n="30" d="100"/>
          <a:sy n="30" d="100"/>
        </p:scale>
        <p:origin x="-668" y="-3364"/>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4029075"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844" tIns="46420" rIns="92844" bIns="46420" numCol="1" anchor="t" anchorCtr="0" compatLnSpc="1">
            <a:prstTxWarp prst="textNoShape">
              <a:avLst/>
            </a:prstTxWarp>
          </a:bodyPr>
          <a:lstStyle>
            <a:lvl1pPr defTabSz="928827">
              <a:defRPr sz="1300" b="0">
                <a:solidFill>
                  <a:schemeClr val="tx1"/>
                </a:solidFill>
                <a:latin typeface="Times New Roman" pitchFamily="18" charset="0"/>
                <a:ea typeface="+mn-ea"/>
              </a:defRPr>
            </a:lvl1pPr>
          </a:lstStyle>
          <a:p>
            <a:pPr>
              <a:defRPr/>
            </a:pPr>
            <a:endParaRPr lang="en-US"/>
          </a:p>
        </p:txBody>
      </p:sp>
      <p:sp>
        <p:nvSpPr>
          <p:cNvPr id="4099" name="Rectangle 3"/>
          <p:cNvSpPr>
            <a:spLocks noGrp="1" noChangeArrowheads="1"/>
          </p:cNvSpPr>
          <p:nvPr>
            <p:ph type="dt" sz="quarter" idx="1"/>
          </p:nvPr>
        </p:nvSpPr>
        <p:spPr bwMode="auto">
          <a:xfrm>
            <a:off x="5264150" y="0"/>
            <a:ext cx="4030663"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844" tIns="46420" rIns="92844" bIns="46420" numCol="1" anchor="t" anchorCtr="0" compatLnSpc="1">
            <a:prstTxWarp prst="textNoShape">
              <a:avLst/>
            </a:prstTxWarp>
          </a:bodyPr>
          <a:lstStyle>
            <a:lvl1pPr algn="r" defTabSz="928827">
              <a:defRPr sz="1300" b="0">
                <a:solidFill>
                  <a:schemeClr val="tx1"/>
                </a:solidFill>
                <a:latin typeface="Times New Roman" pitchFamily="18" charset="0"/>
                <a:ea typeface="+mn-ea"/>
              </a:defRPr>
            </a:lvl1pPr>
          </a:lstStyle>
          <a:p>
            <a:pPr>
              <a:defRPr/>
            </a:pPr>
            <a:endParaRPr lang="en-US"/>
          </a:p>
        </p:txBody>
      </p:sp>
      <p:sp>
        <p:nvSpPr>
          <p:cNvPr id="4100" name="Rectangle 4"/>
          <p:cNvSpPr>
            <a:spLocks noGrp="1" noChangeArrowheads="1"/>
          </p:cNvSpPr>
          <p:nvPr>
            <p:ph type="ftr" sz="quarter" idx="2"/>
          </p:nvPr>
        </p:nvSpPr>
        <p:spPr bwMode="auto">
          <a:xfrm>
            <a:off x="0" y="6659563"/>
            <a:ext cx="4029075"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844" tIns="46420" rIns="92844" bIns="46420" numCol="1" anchor="b" anchorCtr="0" compatLnSpc="1">
            <a:prstTxWarp prst="textNoShape">
              <a:avLst/>
            </a:prstTxWarp>
          </a:bodyPr>
          <a:lstStyle>
            <a:lvl1pPr defTabSz="928827">
              <a:defRPr sz="1300" b="0">
                <a:solidFill>
                  <a:schemeClr val="tx1"/>
                </a:solidFill>
                <a:latin typeface="Times New Roman" pitchFamily="18" charset="0"/>
                <a:ea typeface="+mn-ea"/>
              </a:defRPr>
            </a:lvl1pPr>
          </a:lstStyle>
          <a:p>
            <a:pPr>
              <a:defRPr/>
            </a:pPr>
            <a:endParaRPr lang="en-US"/>
          </a:p>
        </p:txBody>
      </p:sp>
      <p:sp>
        <p:nvSpPr>
          <p:cNvPr id="4101" name="Rectangle 5"/>
          <p:cNvSpPr>
            <a:spLocks noGrp="1" noChangeArrowheads="1"/>
          </p:cNvSpPr>
          <p:nvPr>
            <p:ph type="sldNum" sz="quarter" idx="3"/>
          </p:nvPr>
        </p:nvSpPr>
        <p:spPr bwMode="auto">
          <a:xfrm>
            <a:off x="5264150" y="6659563"/>
            <a:ext cx="4030663"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844" tIns="46420" rIns="92844" bIns="46420" numCol="1" anchor="b" anchorCtr="0" compatLnSpc="1">
            <a:prstTxWarp prst="textNoShape">
              <a:avLst/>
            </a:prstTxWarp>
          </a:bodyPr>
          <a:lstStyle>
            <a:lvl1pPr algn="r" defTabSz="928688">
              <a:defRPr sz="1300" b="0">
                <a:solidFill>
                  <a:schemeClr val="tx1"/>
                </a:solidFill>
                <a:latin typeface="Times New Roman" panose="02020603050405020304" pitchFamily="18" charset="0"/>
              </a:defRPr>
            </a:lvl1pPr>
          </a:lstStyle>
          <a:p>
            <a:pPr>
              <a:defRPr/>
            </a:pPr>
            <a:fld id="{6CE18D0B-5041-4452-A5A7-D52FFE0DC05F}" type="slidenum">
              <a:rPr lang="en-US" altLang="en-US"/>
              <a:pPr>
                <a:defRPr/>
              </a:pPr>
              <a:t>‹#›</a:t>
            </a:fld>
            <a:endParaRPr lang="en-US" altLang="en-US"/>
          </a:p>
        </p:txBody>
      </p:sp>
    </p:spTree>
    <p:extLst>
      <p:ext uri="{BB962C8B-B14F-4D97-AF65-F5344CB8AC3E}">
        <p14:creationId xmlns:p14="http://schemas.microsoft.com/office/powerpoint/2010/main" val="428127501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png>
</file>

<file path=ppt/media/image12.png>
</file>

<file path=ppt/media/image13.png>
</file>

<file path=ppt/media/image14.jpeg>
</file>

<file path=ppt/media/image15.png>
</file>

<file path=ppt/media/image16.png>
</file>

<file path=ppt/media/image2.png>
</file>

<file path=ppt/media/image3.png>
</file>

<file path=ppt/media/image4.JP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4029075"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844" tIns="46420" rIns="92844" bIns="46420" numCol="1" anchor="t" anchorCtr="0" compatLnSpc="1">
            <a:prstTxWarp prst="textNoShape">
              <a:avLst/>
            </a:prstTxWarp>
          </a:bodyPr>
          <a:lstStyle>
            <a:lvl1pPr defTabSz="928827">
              <a:defRPr sz="1300" b="0">
                <a:solidFill>
                  <a:schemeClr val="tx1"/>
                </a:solidFill>
                <a:latin typeface="Times New Roman" pitchFamily="18" charset="0"/>
                <a:ea typeface="+mn-ea"/>
              </a:defRPr>
            </a:lvl1pPr>
          </a:lstStyle>
          <a:p>
            <a:pPr>
              <a:defRPr/>
            </a:pPr>
            <a:endParaRPr lang="en-US"/>
          </a:p>
        </p:txBody>
      </p:sp>
      <p:sp>
        <p:nvSpPr>
          <p:cNvPr id="3075" name="Rectangle 3"/>
          <p:cNvSpPr>
            <a:spLocks noGrp="1" noChangeArrowheads="1"/>
          </p:cNvSpPr>
          <p:nvPr>
            <p:ph type="dt" idx="1"/>
          </p:nvPr>
        </p:nvSpPr>
        <p:spPr bwMode="auto">
          <a:xfrm>
            <a:off x="5264150" y="0"/>
            <a:ext cx="4030663"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844" tIns="46420" rIns="92844" bIns="46420" numCol="1" anchor="t" anchorCtr="0" compatLnSpc="1">
            <a:prstTxWarp prst="textNoShape">
              <a:avLst/>
            </a:prstTxWarp>
          </a:bodyPr>
          <a:lstStyle>
            <a:lvl1pPr algn="r" defTabSz="928827">
              <a:defRPr sz="1300" b="0">
                <a:solidFill>
                  <a:schemeClr val="tx1"/>
                </a:solidFill>
                <a:latin typeface="Times New Roman" pitchFamily="18" charset="0"/>
                <a:ea typeface="+mn-ea"/>
              </a:defRPr>
            </a:lvl1pPr>
          </a:lstStyle>
          <a:p>
            <a:pPr>
              <a:defRPr/>
            </a:pPr>
            <a:endParaRPr lang="en-US"/>
          </a:p>
        </p:txBody>
      </p:sp>
      <p:sp>
        <p:nvSpPr>
          <p:cNvPr id="2052" name="Rectangle 4"/>
          <p:cNvSpPr>
            <a:spLocks noGrp="1" noRot="1" noChangeAspect="1" noChangeArrowheads="1" noTextEdit="1"/>
          </p:cNvSpPr>
          <p:nvPr>
            <p:ph type="sldImg" idx="2"/>
          </p:nvPr>
        </p:nvSpPr>
        <p:spPr bwMode="auto">
          <a:xfrm>
            <a:off x="2895600" y="527050"/>
            <a:ext cx="3505200" cy="26289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p:cNvSpPr>
            <a:spLocks noGrp="1" noChangeArrowheads="1"/>
          </p:cNvSpPr>
          <p:nvPr>
            <p:ph type="body" sz="quarter" idx="3"/>
          </p:nvPr>
        </p:nvSpPr>
        <p:spPr bwMode="auto">
          <a:xfrm>
            <a:off x="930275" y="3330575"/>
            <a:ext cx="7437438" cy="3152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844" tIns="46420" rIns="92844" bIns="464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3078" name="Rectangle 6"/>
          <p:cNvSpPr>
            <a:spLocks noGrp="1" noChangeArrowheads="1"/>
          </p:cNvSpPr>
          <p:nvPr>
            <p:ph type="ftr" sz="quarter" idx="4"/>
          </p:nvPr>
        </p:nvSpPr>
        <p:spPr bwMode="auto">
          <a:xfrm>
            <a:off x="0" y="6659563"/>
            <a:ext cx="4029075"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844" tIns="46420" rIns="92844" bIns="46420" numCol="1" anchor="b" anchorCtr="0" compatLnSpc="1">
            <a:prstTxWarp prst="textNoShape">
              <a:avLst/>
            </a:prstTxWarp>
          </a:bodyPr>
          <a:lstStyle>
            <a:lvl1pPr defTabSz="928827">
              <a:defRPr sz="1300" b="0">
                <a:solidFill>
                  <a:schemeClr val="tx1"/>
                </a:solidFill>
                <a:latin typeface="Times New Roman" pitchFamily="18" charset="0"/>
                <a:ea typeface="+mn-ea"/>
              </a:defRPr>
            </a:lvl1pPr>
          </a:lstStyle>
          <a:p>
            <a:pPr>
              <a:defRPr/>
            </a:pPr>
            <a:endParaRPr lang="en-US"/>
          </a:p>
        </p:txBody>
      </p:sp>
      <p:sp>
        <p:nvSpPr>
          <p:cNvPr id="3079" name="Rectangle 7"/>
          <p:cNvSpPr>
            <a:spLocks noGrp="1" noChangeArrowheads="1"/>
          </p:cNvSpPr>
          <p:nvPr>
            <p:ph type="sldNum" sz="quarter" idx="5"/>
          </p:nvPr>
        </p:nvSpPr>
        <p:spPr bwMode="auto">
          <a:xfrm>
            <a:off x="5264150" y="6659563"/>
            <a:ext cx="4030663"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844" tIns="46420" rIns="92844" bIns="46420" numCol="1" anchor="b" anchorCtr="0" compatLnSpc="1">
            <a:prstTxWarp prst="textNoShape">
              <a:avLst/>
            </a:prstTxWarp>
          </a:bodyPr>
          <a:lstStyle>
            <a:lvl1pPr algn="r" defTabSz="928688">
              <a:defRPr sz="1300" b="0">
                <a:solidFill>
                  <a:schemeClr val="tx1"/>
                </a:solidFill>
                <a:latin typeface="Times New Roman" panose="02020603050405020304" pitchFamily="18" charset="0"/>
              </a:defRPr>
            </a:lvl1pPr>
          </a:lstStyle>
          <a:p>
            <a:pPr>
              <a:defRPr/>
            </a:pPr>
            <a:fld id="{88C1BDD9-6660-4464-85F4-144FDE684148}" type="slidenum">
              <a:rPr lang="en-US" altLang="en-US"/>
              <a:pPr>
                <a:defRPr/>
              </a:pPr>
              <a:t>‹#›</a:t>
            </a:fld>
            <a:endParaRPr lang="en-US" altLang="en-US"/>
          </a:p>
        </p:txBody>
      </p:sp>
    </p:spTree>
    <p:extLst>
      <p:ext uri="{BB962C8B-B14F-4D97-AF65-F5344CB8AC3E}">
        <p14:creationId xmlns:p14="http://schemas.microsoft.com/office/powerpoint/2010/main" val="293012665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a:xfrm>
            <a:off x="2895600" y="527050"/>
            <a:ext cx="3505200" cy="2628900"/>
          </a:xfrm>
          <a:ln/>
        </p:spPr>
      </p:sp>
      <p:sp>
        <p:nvSpPr>
          <p:cNvPr id="5123" name="Notes Placeholder 2"/>
          <p:cNvSpPr>
            <a:spLocks noGrp="1"/>
          </p:cNvSpPr>
          <p:nvPr>
            <p:ph type="body" idx="1"/>
          </p:nvPr>
        </p:nvSpPr>
        <p:spPr>
          <a:noFill/>
        </p:spPr>
        <p:txBody>
          <a:bodyPr/>
          <a:lstStyle/>
          <a:p>
            <a:endParaRPr lang="en-US" altLang="en-US" dirty="0" smtClean="0"/>
          </a:p>
        </p:txBody>
      </p:sp>
      <p:sp>
        <p:nvSpPr>
          <p:cNvPr id="5124" name="Slide Number Placeholder 3"/>
          <p:cNvSpPr>
            <a:spLocks noGrp="1"/>
          </p:cNvSpPr>
          <p:nvPr>
            <p:ph type="sldNum" sz="quarter" idx="5"/>
          </p:nvPr>
        </p:nvSpPr>
        <p:spPr>
          <a:noFill/>
        </p:spPr>
        <p:txBody>
          <a:bodyPr/>
          <a:lstStyle>
            <a:lvl1pPr defTabSz="928688">
              <a:defRPr sz="4000" b="1">
                <a:solidFill>
                  <a:srgbClr val="003399"/>
                </a:solidFill>
                <a:latin typeface="Arial" panose="020B0604020202020204" pitchFamily="34" charset="0"/>
                <a:ea typeface="MS PGothic" panose="020B0600070205080204" pitchFamily="34" charset="-128"/>
              </a:defRPr>
            </a:lvl1pPr>
            <a:lvl2pPr marL="742950" indent="-285750" defTabSz="928688">
              <a:defRPr sz="4000" b="1">
                <a:solidFill>
                  <a:srgbClr val="003399"/>
                </a:solidFill>
                <a:latin typeface="Arial" panose="020B0604020202020204" pitchFamily="34" charset="0"/>
                <a:ea typeface="MS PGothic" panose="020B0600070205080204" pitchFamily="34" charset="-128"/>
              </a:defRPr>
            </a:lvl2pPr>
            <a:lvl3pPr marL="1143000" indent="-228600" defTabSz="928688">
              <a:defRPr sz="4000" b="1">
                <a:solidFill>
                  <a:srgbClr val="003399"/>
                </a:solidFill>
                <a:latin typeface="Arial" panose="020B0604020202020204" pitchFamily="34" charset="0"/>
                <a:ea typeface="MS PGothic" panose="020B0600070205080204" pitchFamily="34" charset="-128"/>
              </a:defRPr>
            </a:lvl3pPr>
            <a:lvl4pPr marL="1600200" indent="-228600" defTabSz="928688">
              <a:defRPr sz="4000" b="1">
                <a:solidFill>
                  <a:srgbClr val="003399"/>
                </a:solidFill>
                <a:latin typeface="Arial" panose="020B0604020202020204" pitchFamily="34" charset="0"/>
                <a:ea typeface="MS PGothic" panose="020B0600070205080204" pitchFamily="34" charset="-128"/>
              </a:defRPr>
            </a:lvl4pPr>
            <a:lvl5pPr marL="2057400" indent="-228600" defTabSz="928688">
              <a:defRPr sz="4000" b="1">
                <a:solidFill>
                  <a:srgbClr val="003399"/>
                </a:solidFill>
                <a:latin typeface="Arial" panose="020B0604020202020204" pitchFamily="34" charset="0"/>
                <a:ea typeface="MS PGothic" panose="020B0600070205080204" pitchFamily="34" charset="-128"/>
              </a:defRPr>
            </a:lvl5pPr>
            <a:lvl6pPr marL="2514600" indent="-228600" defTabSz="928688"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28688"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28688"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28688"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fld id="{E5455DD7-2DE3-4DA2-A23C-6064ABF6F4CA}" type="slidenum">
              <a:rPr lang="en-US" altLang="en-US" sz="1300" b="0" smtClean="0">
                <a:solidFill>
                  <a:schemeClr val="tx1"/>
                </a:solidFill>
                <a:latin typeface="Times New Roman" panose="02020603050405020304" pitchFamily="18" charset="0"/>
              </a:rPr>
              <a:pPr/>
              <a:t>1</a:t>
            </a:fld>
            <a:endParaRPr lang="en-US" altLang="en-US" sz="1300" b="0" smtClean="0">
              <a:solidFill>
                <a:schemeClr val="tx1"/>
              </a:solidFill>
              <a:latin typeface="Times New Roman" panose="02020603050405020304" pitchFamily="18" charset="0"/>
            </a:endParaRPr>
          </a:p>
        </p:txBody>
      </p:sp>
    </p:spTree>
    <p:extLst>
      <p:ext uri="{BB962C8B-B14F-4D97-AF65-F5344CB8AC3E}">
        <p14:creationId xmlns:p14="http://schemas.microsoft.com/office/powerpoint/2010/main" val="1259146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188" y="10226675"/>
            <a:ext cx="37306827" cy="705485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4373" y="18653125"/>
            <a:ext cx="30722455" cy="84137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D2D3761-B2EC-4325-AC39-CA44E0289710}" type="slidenum">
              <a:rPr lang="en-US" altLang="en-US"/>
              <a:pPr>
                <a:defRPr/>
              </a:pPr>
              <a:t>‹#›</a:t>
            </a:fld>
            <a:endParaRPr lang="en-US" altLang="en-US"/>
          </a:p>
        </p:txBody>
      </p:sp>
    </p:spTree>
    <p:extLst>
      <p:ext uri="{BB962C8B-B14F-4D97-AF65-F5344CB8AC3E}">
        <p14:creationId xmlns:p14="http://schemas.microsoft.com/office/powerpoint/2010/main" val="1139521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9F977F54-434F-4F72-87A7-4BE122AAD584}" type="slidenum">
              <a:rPr lang="en-US" altLang="en-US"/>
              <a:pPr>
                <a:defRPr/>
              </a:pPr>
              <a:t>‹#›</a:t>
            </a:fld>
            <a:endParaRPr lang="en-US" altLang="en-US"/>
          </a:p>
        </p:txBody>
      </p:sp>
    </p:spTree>
    <p:extLst>
      <p:ext uri="{BB962C8B-B14F-4D97-AF65-F5344CB8AC3E}">
        <p14:creationId xmlns:p14="http://schemas.microsoft.com/office/powerpoint/2010/main" val="162204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267978" y="2927350"/>
            <a:ext cx="9322377" cy="263334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00845" y="2927350"/>
            <a:ext cx="27800878" cy="26333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853036EE-BE4F-477A-B258-33A312C06815}" type="slidenum">
              <a:rPr lang="en-US" altLang="en-US"/>
              <a:pPr>
                <a:defRPr/>
              </a:pPr>
              <a:t>‹#›</a:t>
            </a:fld>
            <a:endParaRPr lang="en-US" altLang="en-US"/>
          </a:p>
        </p:txBody>
      </p:sp>
    </p:spTree>
    <p:extLst>
      <p:ext uri="{BB962C8B-B14F-4D97-AF65-F5344CB8AC3E}">
        <p14:creationId xmlns:p14="http://schemas.microsoft.com/office/powerpoint/2010/main" val="1964932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FBE4BEC-E587-4FD2-9F21-6234901B94DD}" type="slidenum">
              <a:rPr lang="en-US" altLang="en-US"/>
              <a:pPr>
                <a:defRPr/>
              </a:pPr>
              <a:t>‹#›</a:t>
            </a:fld>
            <a:endParaRPr lang="en-US" altLang="en-US"/>
          </a:p>
        </p:txBody>
      </p:sp>
    </p:spTree>
    <p:extLst>
      <p:ext uri="{BB962C8B-B14F-4D97-AF65-F5344CB8AC3E}">
        <p14:creationId xmlns:p14="http://schemas.microsoft.com/office/powerpoint/2010/main" val="2886272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3439"/>
            <a:ext cx="37306827" cy="653732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1" y="13952538"/>
            <a:ext cx="37306827" cy="72009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EA92147-2A33-4ACF-9237-A6CEFC519BE1}" type="slidenum">
              <a:rPr lang="en-US" altLang="en-US"/>
              <a:pPr>
                <a:defRPr/>
              </a:pPr>
              <a:t>‹#›</a:t>
            </a:fld>
            <a:endParaRPr lang="en-US" altLang="en-US"/>
          </a:p>
        </p:txBody>
      </p:sp>
    </p:spTree>
    <p:extLst>
      <p:ext uri="{BB962C8B-B14F-4D97-AF65-F5344CB8AC3E}">
        <p14:creationId xmlns:p14="http://schemas.microsoft.com/office/powerpoint/2010/main" val="1714301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300846" y="9486900"/>
            <a:ext cx="18561627" cy="19773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028728" y="9486900"/>
            <a:ext cx="18561627" cy="19773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9C0F9C1C-B15C-4644-BFFF-0FD11E4E5CB5}" type="slidenum">
              <a:rPr lang="en-US" altLang="en-US"/>
              <a:pPr>
                <a:defRPr/>
              </a:pPr>
              <a:t>‹#›</a:t>
            </a:fld>
            <a:endParaRPr lang="en-US" altLang="en-US"/>
          </a:p>
        </p:txBody>
      </p:sp>
    </p:spTree>
    <p:extLst>
      <p:ext uri="{BB962C8B-B14F-4D97-AF65-F5344CB8AC3E}">
        <p14:creationId xmlns:p14="http://schemas.microsoft.com/office/powerpoint/2010/main" val="2873659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215" y="1317625"/>
            <a:ext cx="39502773"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215" y="7369176"/>
            <a:ext cx="19392900"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194215" y="10439401"/>
            <a:ext cx="19392900"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5428" y="7369176"/>
            <a:ext cx="19401560"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22295428" y="10439401"/>
            <a:ext cx="19401560"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43AACC67-5448-411E-A0B4-CFA84F271E96}" type="slidenum">
              <a:rPr lang="en-US" altLang="en-US"/>
              <a:pPr>
                <a:defRPr/>
              </a:pPr>
              <a:t>‹#›</a:t>
            </a:fld>
            <a:endParaRPr lang="en-US" altLang="en-US"/>
          </a:p>
        </p:txBody>
      </p:sp>
    </p:spTree>
    <p:extLst>
      <p:ext uri="{BB962C8B-B14F-4D97-AF65-F5344CB8AC3E}">
        <p14:creationId xmlns:p14="http://schemas.microsoft.com/office/powerpoint/2010/main" val="3734209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B7E982FC-3B16-46CE-90E4-4AA652FD35CC}" type="slidenum">
              <a:rPr lang="en-US" altLang="en-US"/>
              <a:pPr>
                <a:defRPr/>
              </a:pPr>
              <a:t>‹#›</a:t>
            </a:fld>
            <a:endParaRPr lang="en-US" altLang="en-US"/>
          </a:p>
        </p:txBody>
      </p:sp>
    </p:spTree>
    <p:extLst>
      <p:ext uri="{BB962C8B-B14F-4D97-AF65-F5344CB8AC3E}">
        <p14:creationId xmlns:p14="http://schemas.microsoft.com/office/powerpoint/2010/main" val="30908153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4F91BD91-7890-491D-9543-0E4CD5EB9F89}" type="slidenum">
              <a:rPr lang="en-US" altLang="en-US"/>
              <a:pPr>
                <a:defRPr/>
              </a:pPr>
              <a:t>‹#›</a:t>
            </a:fld>
            <a:endParaRPr lang="en-US" altLang="en-US"/>
          </a:p>
        </p:txBody>
      </p:sp>
    </p:spTree>
    <p:extLst>
      <p:ext uri="{BB962C8B-B14F-4D97-AF65-F5344CB8AC3E}">
        <p14:creationId xmlns:p14="http://schemas.microsoft.com/office/powerpoint/2010/main" val="3757459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215" y="1311275"/>
            <a:ext cx="14439900" cy="557688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7160587" y="1311275"/>
            <a:ext cx="24536400" cy="280939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215" y="6888163"/>
            <a:ext cx="14439900" cy="225171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2CABA5E4-2228-474E-8814-B09F4C42870D}" type="slidenum">
              <a:rPr lang="en-US" altLang="en-US"/>
              <a:pPr>
                <a:defRPr/>
              </a:pPr>
              <a:t>‹#›</a:t>
            </a:fld>
            <a:endParaRPr lang="en-US" altLang="en-US"/>
          </a:p>
        </p:txBody>
      </p:sp>
    </p:spTree>
    <p:extLst>
      <p:ext uri="{BB962C8B-B14F-4D97-AF65-F5344CB8AC3E}">
        <p14:creationId xmlns:p14="http://schemas.microsoft.com/office/powerpoint/2010/main" val="2421206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3673" y="23042564"/>
            <a:ext cx="26334027" cy="2720975"/>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8603673" y="2941639"/>
            <a:ext cx="26334027" cy="197500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8603673" y="25763539"/>
            <a:ext cx="26334027" cy="38623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ADB85C87-27BC-4189-AC3E-2E94907DB43D}" type="slidenum">
              <a:rPr lang="en-US" altLang="en-US"/>
              <a:pPr>
                <a:defRPr/>
              </a:pPr>
              <a:t>‹#›</a:t>
            </a:fld>
            <a:endParaRPr lang="en-US" altLang="en-US"/>
          </a:p>
        </p:txBody>
      </p:sp>
    </p:spTree>
    <p:extLst>
      <p:ext uri="{BB962C8B-B14F-4D97-AF65-F5344CB8AC3E}">
        <p14:creationId xmlns:p14="http://schemas.microsoft.com/office/powerpoint/2010/main" val="3735829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300846" y="2927350"/>
            <a:ext cx="37289509"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4525" tIns="217265" rIns="434525" bIns="217265" numCol="1" anchor="ctr"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3300846" y="9486900"/>
            <a:ext cx="37289509" cy="1977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4525" tIns="217265" rIns="434525" bIns="217265"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8" name="Rectangle 4"/>
          <p:cNvSpPr>
            <a:spLocks noGrp="1" noChangeArrowheads="1"/>
          </p:cNvSpPr>
          <p:nvPr>
            <p:ph type="dt" sz="half" idx="2"/>
          </p:nvPr>
        </p:nvSpPr>
        <p:spPr bwMode="auto">
          <a:xfrm>
            <a:off x="3300845" y="30016450"/>
            <a:ext cx="9144000" cy="2171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t" anchorCtr="0" compatLnSpc="1">
            <a:prstTxWarp prst="textNoShape">
              <a:avLst/>
            </a:prstTxWarp>
          </a:bodyPr>
          <a:lstStyle>
            <a:lvl1pPr defTabSz="4351338">
              <a:defRPr sz="6100" b="0">
                <a:solidFill>
                  <a:schemeClr val="tx1"/>
                </a:solidFill>
                <a:latin typeface="+mn-lt"/>
                <a:ea typeface="+mn-ea"/>
              </a:defRPr>
            </a:lvl1pPr>
          </a:lstStyle>
          <a:p>
            <a:pPr>
              <a:defRPr/>
            </a:pPr>
            <a:endParaRPr lang="en-US"/>
          </a:p>
        </p:txBody>
      </p:sp>
      <p:sp>
        <p:nvSpPr>
          <p:cNvPr id="1029" name="Rectangle 5"/>
          <p:cNvSpPr>
            <a:spLocks noGrp="1" noChangeArrowheads="1"/>
          </p:cNvSpPr>
          <p:nvPr>
            <p:ph type="ftr" sz="quarter" idx="3"/>
          </p:nvPr>
        </p:nvSpPr>
        <p:spPr bwMode="auto">
          <a:xfrm>
            <a:off x="14987155" y="30016450"/>
            <a:ext cx="13916891" cy="2171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t" anchorCtr="0" compatLnSpc="1">
            <a:prstTxWarp prst="textNoShape">
              <a:avLst/>
            </a:prstTxWarp>
          </a:bodyPr>
          <a:lstStyle>
            <a:lvl1pPr algn="ctr" defTabSz="4351338">
              <a:defRPr sz="6100" b="0">
                <a:solidFill>
                  <a:schemeClr val="tx1"/>
                </a:solidFill>
                <a:latin typeface="+mn-lt"/>
                <a:ea typeface="+mn-ea"/>
              </a:defRPr>
            </a:lvl1pPr>
          </a:lstStyle>
          <a:p>
            <a:pPr>
              <a:defRPr/>
            </a:pPr>
            <a:endParaRPr lang="en-US"/>
          </a:p>
        </p:txBody>
      </p:sp>
      <p:sp>
        <p:nvSpPr>
          <p:cNvPr id="1030" name="Rectangle 6"/>
          <p:cNvSpPr>
            <a:spLocks noGrp="1" noChangeArrowheads="1"/>
          </p:cNvSpPr>
          <p:nvPr>
            <p:ph type="sldNum" sz="quarter" idx="4"/>
          </p:nvPr>
        </p:nvSpPr>
        <p:spPr bwMode="auto">
          <a:xfrm>
            <a:off x="31446355" y="30016450"/>
            <a:ext cx="9144000" cy="2171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t" anchorCtr="0" compatLnSpc="1">
            <a:prstTxWarp prst="textNoShape">
              <a:avLst/>
            </a:prstTxWarp>
          </a:bodyPr>
          <a:lstStyle>
            <a:lvl1pPr algn="r" defTabSz="4351338">
              <a:defRPr sz="6100" b="0">
                <a:solidFill>
                  <a:schemeClr val="tx1"/>
                </a:solidFill>
                <a:latin typeface="Times New Roman" panose="02020603050405020304" pitchFamily="18" charset="0"/>
              </a:defRPr>
            </a:lvl1pPr>
          </a:lstStyle>
          <a:p>
            <a:pPr>
              <a:defRPr/>
            </a:pPr>
            <a:fld id="{F1B52E2F-8F3B-40DC-B794-A0C17400ED30}" type="slidenum">
              <a:rPr lang="en-US" altLang="en-US"/>
              <a:pPr>
                <a:defRPr/>
              </a:pPr>
              <a:t>‹#›</a:t>
            </a:fld>
            <a:endParaRPr lang="en-US" altLang="en-US"/>
          </a:p>
        </p:txBody>
      </p:sp>
    </p:spTree>
    <p:extLst>
      <p:ext uri="{BB962C8B-B14F-4D97-AF65-F5344CB8AC3E}">
        <p14:creationId xmlns:p14="http://schemas.microsoft.com/office/powerpoint/2010/main" val="4280006929"/>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ctr" defTabSz="4351338" rtl="0" eaLnBrk="0" fontAlgn="base" hangingPunct="0">
        <a:spcBef>
          <a:spcPct val="0"/>
        </a:spcBef>
        <a:spcAft>
          <a:spcPct val="0"/>
        </a:spcAft>
        <a:defRPr sz="21200">
          <a:solidFill>
            <a:schemeClr val="tx2"/>
          </a:solidFill>
          <a:latin typeface="+mj-lt"/>
          <a:ea typeface="MS PGothic" panose="020B0600070205080204" pitchFamily="34" charset="-128"/>
          <a:cs typeface="+mj-cs"/>
        </a:defRPr>
      </a:lvl1pPr>
      <a:lvl2pPr algn="ctr" defTabSz="4351338" rtl="0" eaLnBrk="0" fontAlgn="base" hangingPunct="0">
        <a:spcBef>
          <a:spcPct val="0"/>
        </a:spcBef>
        <a:spcAft>
          <a:spcPct val="0"/>
        </a:spcAft>
        <a:defRPr sz="21200">
          <a:solidFill>
            <a:schemeClr val="tx2"/>
          </a:solidFill>
          <a:latin typeface="Times New Roman" pitchFamily="18" charset="0"/>
          <a:ea typeface="MS PGothic" panose="020B0600070205080204" pitchFamily="34" charset="-128"/>
        </a:defRPr>
      </a:lvl2pPr>
      <a:lvl3pPr algn="ctr" defTabSz="4351338" rtl="0" eaLnBrk="0" fontAlgn="base" hangingPunct="0">
        <a:spcBef>
          <a:spcPct val="0"/>
        </a:spcBef>
        <a:spcAft>
          <a:spcPct val="0"/>
        </a:spcAft>
        <a:defRPr sz="21200">
          <a:solidFill>
            <a:schemeClr val="tx2"/>
          </a:solidFill>
          <a:latin typeface="Times New Roman" pitchFamily="18" charset="0"/>
          <a:ea typeface="MS PGothic" panose="020B0600070205080204" pitchFamily="34" charset="-128"/>
        </a:defRPr>
      </a:lvl3pPr>
      <a:lvl4pPr algn="ctr" defTabSz="4351338" rtl="0" eaLnBrk="0" fontAlgn="base" hangingPunct="0">
        <a:spcBef>
          <a:spcPct val="0"/>
        </a:spcBef>
        <a:spcAft>
          <a:spcPct val="0"/>
        </a:spcAft>
        <a:defRPr sz="21200">
          <a:solidFill>
            <a:schemeClr val="tx2"/>
          </a:solidFill>
          <a:latin typeface="Times New Roman" pitchFamily="18" charset="0"/>
          <a:ea typeface="MS PGothic" panose="020B0600070205080204" pitchFamily="34" charset="-128"/>
        </a:defRPr>
      </a:lvl4pPr>
      <a:lvl5pPr algn="ctr" defTabSz="4351338" rtl="0" eaLnBrk="0" fontAlgn="base" hangingPunct="0">
        <a:spcBef>
          <a:spcPct val="0"/>
        </a:spcBef>
        <a:spcAft>
          <a:spcPct val="0"/>
        </a:spcAft>
        <a:defRPr sz="21200">
          <a:solidFill>
            <a:schemeClr val="tx2"/>
          </a:solidFill>
          <a:latin typeface="Times New Roman" pitchFamily="18" charset="0"/>
          <a:ea typeface="MS PGothic" panose="020B0600070205080204" pitchFamily="34" charset="-128"/>
        </a:defRPr>
      </a:lvl5pPr>
      <a:lvl6pPr marL="457200" algn="ctr" defTabSz="4351338" rtl="0" eaLnBrk="0" fontAlgn="base" hangingPunct="0">
        <a:spcBef>
          <a:spcPct val="0"/>
        </a:spcBef>
        <a:spcAft>
          <a:spcPct val="0"/>
        </a:spcAft>
        <a:defRPr sz="21200">
          <a:solidFill>
            <a:schemeClr val="tx2"/>
          </a:solidFill>
          <a:latin typeface="Times New Roman" pitchFamily="18" charset="0"/>
        </a:defRPr>
      </a:lvl6pPr>
      <a:lvl7pPr marL="914400" algn="ctr" defTabSz="4351338" rtl="0" eaLnBrk="0" fontAlgn="base" hangingPunct="0">
        <a:spcBef>
          <a:spcPct val="0"/>
        </a:spcBef>
        <a:spcAft>
          <a:spcPct val="0"/>
        </a:spcAft>
        <a:defRPr sz="21200">
          <a:solidFill>
            <a:schemeClr val="tx2"/>
          </a:solidFill>
          <a:latin typeface="Times New Roman" pitchFamily="18" charset="0"/>
        </a:defRPr>
      </a:lvl7pPr>
      <a:lvl8pPr marL="1371600" algn="ctr" defTabSz="4351338" rtl="0" eaLnBrk="0" fontAlgn="base" hangingPunct="0">
        <a:spcBef>
          <a:spcPct val="0"/>
        </a:spcBef>
        <a:spcAft>
          <a:spcPct val="0"/>
        </a:spcAft>
        <a:defRPr sz="21200">
          <a:solidFill>
            <a:schemeClr val="tx2"/>
          </a:solidFill>
          <a:latin typeface="Times New Roman" pitchFamily="18" charset="0"/>
        </a:defRPr>
      </a:lvl8pPr>
      <a:lvl9pPr marL="1828800" algn="ctr" defTabSz="4351338" rtl="0" eaLnBrk="0" fontAlgn="base" hangingPunct="0">
        <a:spcBef>
          <a:spcPct val="0"/>
        </a:spcBef>
        <a:spcAft>
          <a:spcPct val="0"/>
        </a:spcAft>
        <a:defRPr sz="21200">
          <a:solidFill>
            <a:schemeClr val="tx2"/>
          </a:solidFill>
          <a:latin typeface="Times New Roman" pitchFamily="18" charset="0"/>
        </a:defRPr>
      </a:lvl9pPr>
    </p:titleStyle>
    <p:bodyStyle>
      <a:lvl1pPr marL="1628775" indent="-1628775" algn="l" defTabSz="4351338" rtl="0" eaLnBrk="0" fontAlgn="base" hangingPunct="0">
        <a:spcBef>
          <a:spcPct val="20000"/>
        </a:spcBef>
        <a:spcAft>
          <a:spcPct val="0"/>
        </a:spcAft>
        <a:buChar char="•"/>
        <a:defRPr sz="14500">
          <a:solidFill>
            <a:schemeClr val="tx1"/>
          </a:solidFill>
          <a:latin typeface="+mn-lt"/>
          <a:ea typeface="MS PGothic" panose="020B0600070205080204" pitchFamily="34" charset="-128"/>
          <a:cs typeface="+mn-cs"/>
        </a:defRPr>
      </a:lvl1pPr>
      <a:lvl2pPr marL="3533775" indent="-1362075" algn="l" defTabSz="4351338" rtl="0" eaLnBrk="0" fontAlgn="base" hangingPunct="0">
        <a:spcBef>
          <a:spcPct val="20000"/>
        </a:spcBef>
        <a:spcAft>
          <a:spcPct val="0"/>
        </a:spcAft>
        <a:buChar char="–"/>
        <a:defRPr sz="13200">
          <a:solidFill>
            <a:schemeClr val="tx1"/>
          </a:solidFill>
          <a:latin typeface="+mn-lt"/>
          <a:ea typeface="MS PGothic" panose="020B0600070205080204" pitchFamily="34" charset="-128"/>
        </a:defRPr>
      </a:lvl2pPr>
      <a:lvl3pPr marL="5427663" indent="-1076325" algn="l" defTabSz="4351338" rtl="0" eaLnBrk="0" fontAlgn="base" hangingPunct="0">
        <a:spcBef>
          <a:spcPct val="20000"/>
        </a:spcBef>
        <a:spcAft>
          <a:spcPct val="0"/>
        </a:spcAft>
        <a:buChar char="•"/>
        <a:defRPr sz="11000">
          <a:solidFill>
            <a:schemeClr val="tx1"/>
          </a:solidFill>
          <a:latin typeface="+mn-lt"/>
          <a:ea typeface="MS PGothic" panose="020B0600070205080204" pitchFamily="34" charset="-128"/>
        </a:defRPr>
      </a:lvl3pPr>
      <a:lvl4pPr marL="7607300" indent="-1098550" algn="l" defTabSz="4351338" rtl="0" eaLnBrk="0" fontAlgn="base" hangingPunct="0">
        <a:spcBef>
          <a:spcPct val="20000"/>
        </a:spcBef>
        <a:spcAft>
          <a:spcPct val="0"/>
        </a:spcAft>
        <a:buChar char="–"/>
        <a:defRPr sz="9300">
          <a:solidFill>
            <a:schemeClr val="tx1"/>
          </a:solidFill>
          <a:latin typeface="+mn-lt"/>
          <a:ea typeface="MS PGothic" panose="020B0600070205080204" pitchFamily="34" charset="-128"/>
        </a:defRPr>
      </a:lvl4pPr>
      <a:lvl5pPr marL="9769475" indent="-1081088" algn="l" defTabSz="4351338" rtl="0" eaLnBrk="0" fontAlgn="base" hangingPunct="0">
        <a:spcBef>
          <a:spcPct val="20000"/>
        </a:spcBef>
        <a:spcAft>
          <a:spcPct val="0"/>
        </a:spcAft>
        <a:buChar char="»"/>
        <a:defRPr sz="9300">
          <a:solidFill>
            <a:schemeClr val="tx1"/>
          </a:solidFill>
          <a:latin typeface="+mn-lt"/>
          <a:ea typeface="MS PGothic" panose="020B0600070205080204" pitchFamily="34" charset="-128"/>
        </a:defRPr>
      </a:lvl5pPr>
      <a:lvl6pPr marL="10226675" indent="-1081088" algn="l" defTabSz="4351338" rtl="0" eaLnBrk="0" fontAlgn="base" hangingPunct="0">
        <a:spcBef>
          <a:spcPct val="20000"/>
        </a:spcBef>
        <a:spcAft>
          <a:spcPct val="0"/>
        </a:spcAft>
        <a:buChar char="»"/>
        <a:defRPr sz="9300">
          <a:solidFill>
            <a:schemeClr val="tx1"/>
          </a:solidFill>
          <a:latin typeface="+mn-lt"/>
        </a:defRPr>
      </a:lvl6pPr>
      <a:lvl7pPr marL="10683875" indent="-1081088" algn="l" defTabSz="4351338" rtl="0" eaLnBrk="0" fontAlgn="base" hangingPunct="0">
        <a:spcBef>
          <a:spcPct val="20000"/>
        </a:spcBef>
        <a:spcAft>
          <a:spcPct val="0"/>
        </a:spcAft>
        <a:buChar char="»"/>
        <a:defRPr sz="9300">
          <a:solidFill>
            <a:schemeClr val="tx1"/>
          </a:solidFill>
          <a:latin typeface="+mn-lt"/>
        </a:defRPr>
      </a:lvl7pPr>
      <a:lvl8pPr marL="11141075" indent="-1081088" algn="l" defTabSz="4351338" rtl="0" eaLnBrk="0" fontAlgn="base" hangingPunct="0">
        <a:spcBef>
          <a:spcPct val="20000"/>
        </a:spcBef>
        <a:spcAft>
          <a:spcPct val="0"/>
        </a:spcAft>
        <a:buChar char="»"/>
        <a:defRPr sz="9300">
          <a:solidFill>
            <a:schemeClr val="tx1"/>
          </a:solidFill>
          <a:latin typeface="+mn-lt"/>
        </a:defRPr>
      </a:lvl8pPr>
      <a:lvl9pPr marL="11598275" indent="-1081088" algn="l" defTabSz="4351338" rtl="0" eaLnBrk="0" fontAlgn="base" hangingPunct="0">
        <a:spcBef>
          <a:spcPct val="20000"/>
        </a:spcBef>
        <a:spcAft>
          <a:spcPct val="0"/>
        </a:spcAft>
        <a:buChar char="»"/>
        <a:defRPr sz="93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0.png"/><Relationship Id="rId18" Type="http://schemas.openxmlformats.org/officeDocument/2006/relationships/image" Target="../media/image14.jpeg"/><Relationship Id="rId3" Type="http://schemas.openxmlformats.org/officeDocument/2006/relationships/image" Target="../media/image1.jpg"/><Relationship Id="rId7" Type="http://schemas.openxmlformats.org/officeDocument/2006/relationships/image" Target="../media/image5.png"/><Relationship Id="rId12" Type="http://schemas.microsoft.com/office/2007/relationships/hdphoto" Target="../media/hdphoto1.wdp"/><Relationship Id="rId17" Type="http://schemas.microsoft.com/office/2007/relationships/hdphoto" Target="../media/hdphoto2.wdp"/><Relationship Id="rId2" Type="http://schemas.openxmlformats.org/officeDocument/2006/relationships/notesSlide" Target="../notesSlides/notesSlide1.xml"/><Relationship Id="rId16" Type="http://schemas.openxmlformats.org/officeDocument/2006/relationships/image" Target="../media/image13.png"/><Relationship Id="rId20"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4.JP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8.png"/><Relationship Id="rId19" Type="http://schemas.openxmlformats.org/officeDocument/2006/relationships/image" Target="../media/image15.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7" name="Round Same Side Corner Rectangle 66"/>
          <p:cNvSpPr/>
          <p:nvPr/>
        </p:nvSpPr>
        <p:spPr>
          <a:xfrm flipV="1">
            <a:off x="26840392" y="4876800"/>
            <a:ext cx="16525397" cy="1295400"/>
          </a:xfrm>
          <a:prstGeom prst="round2SameRect">
            <a:avLst>
              <a:gd name="adj1" fmla="val 35294"/>
              <a:gd name="adj2" fmla="val 38235"/>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65" name="Round Same Side Corner Rectangle 64"/>
          <p:cNvSpPr/>
          <p:nvPr/>
        </p:nvSpPr>
        <p:spPr>
          <a:xfrm flipV="1">
            <a:off x="9677398" y="17678400"/>
            <a:ext cx="16525398" cy="1295400"/>
          </a:xfrm>
          <a:prstGeom prst="round2SameRect">
            <a:avLst>
              <a:gd name="adj1" fmla="val 35294"/>
              <a:gd name="adj2" fmla="val 38235"/>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21" name="Round Same Side Corner Rectangle 20"/>
          <p:cNvSpPr/>
          <p:nvPr/>
        </p:nvSpPr>
        <p:spPr>
          <a:xfrm flipV="1">
            <a:off x="-110801" y="4267200"/>
            <a:ext cx="8984082" cy="28651200"/>
          </a:xfrm>
          <a:prstGeom prst="round2SameRect">
            <a:avLst>
              <a:gd name="adj1" fmla="val 0"/>
              <a:gd name="adj2" fmla="val 0"/>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4100" name="Text Box 3"/>
          <p:cNvSpPr txBox="1">
            <a:spLocks noChangeArrowheads="1"/>
          </p:cNvSpPr>
          <p:nvPr/>
        </p:nvSpPr>
        <p:spPr bwMode="auto">
          <a:xfrm>
            <a:off x="-152400" y="14173200"/>
            <a:ext cx="8991598" cy="18386170"/>
          </a:xfrm>
          <a:prstGeom prst="rect">
            <a:avLst/>
          </a:prstGeom>
          <a:noFill/>
          <a:ln>
            <a:noFill/>
          </a:ln>
          <a:extLst/>
        </p:spPr>
        <p:txBody>
          <a:bodyPr wrap="square" lIns="457200" tIns="45267" rIns="419070" bIns="45267">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just">
              <a:spcBef>
                <a:spcPts val="1200"/>
              </a:spcBef>
            </a:pPr>
            <a:r>
              <a:rPr lang="en-US" altLang="en-US" sz="3600" b="0" dirty="0" smtClean="0">
                <a:solidFill>
                  <a:schemeClr val="tx1"/>
                </a:solidFill>
                <a:latin typeface="Georgia" panose="02040502050405020303" pitchFamily="18" charset="0"/>
                <a:cs typeface="Arial" panose="020B0604020202020204" pitchFamily="34" charset="0"/>
              </a:rPr>
              <a:t>The </a:t>
            </a:r>
            <a:r>
              <a:rPr lang="en-US" altLang="en-US" sz="3600" b="0" dirty="0">
                <a:solidFill>
                  <a:schemeClr val="tx1"/>
                </a:solidFill>
                <a:latin typeface="Georgia" panose="02040502050405020303" pitchFamily="18" charset="0"/>
                <a:cs typeface="Arial" panose="020B0604020202020204" pitchFamily="34" charset="0"/>
              </a:rPr>
              <a:t>goal for this project is to design, build and test an unmanned aerial vehicle (UAV) that will navigate a building, count the number of occupants in the building, and be capable of obstacle avoidance. This will all be done autonomously.</a:t>
            </a:r>
          </a:p>
          <a:p>
            <a:pPr algn="just">
              <a:spcBef>
                <a:spcPts val="1200"/>
              </a:spcBef>
            </a:pPr>
            <a:r>
              <a:rPr lang="en-US" altLang="en-US" sz="3600" b="0" dirty="0">
                <a:solidFill>
                  <a:schemeClr val="tx1"/>
                </a:solidFill>
                <a:latin typeface="Georgia" panose="02040502050405020303" pitchFamily="18" charset="0"/>
                <a:cs typeface="Arial" panose="020B0604020202020204" pitchFamily="34" charset="0"/>
              </a:rPr>
              <a:t>The chosen approach for this project is for the UAV to first map the layout  of the building by gathering data using on-board sensors. After the map has been acquired, a UAV may use it to implement its occupant search algorithm to effectively count people within a building.</a:t>
            </a:r>
          </a:p>
          <a:p>
            <a:pPr algn="just">
              <a:spcBef>
                <a:spcPts val="1200"/>
              </a:spcBef>
            </a:pPr>
            <a:r>
              <a:rPr lang="en-US" altLang="en-US" sz="3600" b="0" dirty="0">
                <a:solidFill>
                  <a:schemeClr val="tx1"/>
                </a:solidFill>
                <a:latin typeface="Georgia" panose="02040502050405020303" pitchFamily="18" charset="0"/>
                <a:cs typeface="Arial" panose="020B0604020202020204" pitchFamily="34" charset="0"/>
              </a:rPr>
              <a:t>In order to distribute the workload, the objectives were broken down into three sub-teams: Hardware, Navigation and Enumeration. </a:t>
            </a:r>
            <a:endParaRPr lang="en-US" altLang="en-US" sz="3600" b="0" dirty="0" smtClean="0">
              <a:solidFill>
                <a:schemeClr val="tx1"/>
              </a:solidFill>
              <a:latin typeface="Georgia" panose="02040502050405020303" pitchFamily="18" charset="0"/>
              <a:cs typeface="Arial" panose="020B0604020202020204" pitchFamily="34" charset="0"/>
            </a:endParaRPr>
          </a:p>
          <a:p>
            <a:pPr algn="just">
              <a:spcBef>
                <a:spcPts val="2538"/>
              </a:spcBef>
            </a:pPr>
            <a:endParaRPr lang="en-US" altLang="en-US" sz="3600" dirty="0" smtClean="0">
              <a:solidFill>
                <a:schemeClr val="tx1"/>
              </a:solidFill>
              <a:latin typeface="Georgia" panose="02040502050405020303" pitchFamily="18" charset="0"/>
              <a:cs typeface="Arial" panose="020B0604020202020204" pitchFamily="34" charset="0"/>
            </a:endParaRPr>
          </a:p>
          <a:p>
            <a:r>
              <a:rPr lang="en-US" altLang="en-US" sz="4400" dirty="0" smtClean="0">
                <a:solidFill>
                  <a:srgbClr val="000099"/>
                </a:solidFill>
                <a:latin typeface="Georgia" panose="02040502050405020303" pitchFamily="18" charset="0"/>
                <a:cs typeface="Arial" panose="020B0604020202020204" pitchFamily="34" charset="0"/>
              </a:rPr>
              <a:t>Acknowledgments </a:t>
            </a:r>
          </a:p>
          <a:p>
            <a:pPr algn="just"/>
            <a:r>
              <a:rPr lang="en-US" altLang="en-US" sz="3400" dirty="0" smtClean="0">
                <a:solidFill>
                  <a:schemeClr val="tx1"/>
                </a:solidFill>
                <a:latin typeface="Georgia" panose="02040502050405020303" pitchFamily="18" charset="0"/>
                <a:cs typeface="Arial" panose="020B0604020202020204" pitchFamily="34" charset="0"/>
              </a:rPr>
              <a:t>Dr. Bryan Rasmussen, Christopher Bay, Trevor Terrill, the </a:t>
            </a:r>
            <a:r>
              <a:rPr lang="en-US" altLang="en-US" sz="3400" dirty="0" err="1" smtClean="0">
                <a:solidFill>
                  <a:schemeClr val="tx1"/>
                </a:solidFill>
                <a:latin typeface="Georgia" panose="02040502050405020303" pitchFamily="18" charset="0"/>
                <a:cs typeface="Arial" panose="020B0604020202020204" pitchFamily="34" charset="0"/>
              </a:rPr>
              <a:t>AggiE</a:t>
            </a:r>
            <a:r>
              <a:rPr lang="en-US" altLang="en-US" sz="3400" dirty="0" smtClean="0">
                <a:solidFill>
                  <a:schemeClr val="tx1"/>
                </a:solidFill>
                <a:latin typeface="Georgia" panose="02040502050405020303" pitchFamily="18" charset="0"/>
                <a:cs typeface="Arial" panose="020B0604020202020204" pitchFamily="34" charset="0"/>
              </a:rPr>
              <a:t>-Challenge Program</a:t>
            </a:r>
            <a:r>
              <a:rPr lang="en-US" altLang="en-US" sz="3600" dirty="0" smtClean="0">
                <a:solidFill>
                  <a:schemeClr val="tx1"/>
                </a:solidFill>
                <a:latin typeface="Georgia" panose="02040502050405020303" pitchFamily="18" charset="0"/>
                <a:cs typeface="Arial" panose="020B0604020202020204" pitchFamily="34" charset="0"/>
              </a:rPr>
              <a:t>, and anyone else who contributed.</a:t>
            </a:r>
          </a:p>
          <a:p>
            <a:endParaRPr lang="en-US" altLang="en-US" sz="3600" dirty="0">
              <a:solidFill>
                <a:schemeClr val="tx1"/>
              </a:solidFill>
              <a:latin typeface="Georgia" panose="02040502050405020303" pitchFamily="18" charset="0"/>
              <a:cs typeface="Arial" panose="020B0604020202020204" pitchFamily="34" charset="0"/>
            </a:endParaRPr>
          </a:p>
          <a:p>
            <a:r>
              <a:rPr lang="en-US" altLang="en-US" sz="3600" dirty="0">
                <a:solidFill>
                  <a:srgbClr val="000099"/>
                </a:solidFill>
                <a:latin typeface="Georgia" panose="02040502050405020303" pitchFamily="18" charset="0"/>
                <a:cs typeface="Arial" panose="020B0604020202020204" pitchFamily="34" charset="0"/>
              </a:rPr>
              <a:t>References </a:t>
            </a:r>
          </a:p>
          <a:p>
            <a:pPr indent="-914400" algn="just"/>
            <a:r>
              <a:rPr lang="en-US" altLang="en-US" sz="2400" dirty="0" err="1">
                <a:solidFill>
                  <a:schemeClr val="tx1"/>
                </a:solidFill>
                <a:latin typeface="Georgia" panose="02040502050405020303" pitchFamily="18" charset="0"/>
                <a:cs typeface="Arial" panose="020B0604020202020204" pitchFamily="34" charset="0"/>
              </a:rPr>
              <a:t>Dalal</a:t>
            </a:r>
            <a:r>
              <a:rPr lang="en-US" altLang="en-US" sz="2400" dirty="0">
                <a:solidFill>
                  <a:schemeClr val="tx1"/>
                </a:solidFill>
                <a:latin typeface="Georgia" panose="02040502050405020303" pitchFamily="18" charset="0"/>
                <a:cs typeface="Arial" panose="020B0604020202020204" pitchFamily="34" charset="0"/>
              </a:rPr>
              <a:t>, </a:t>
            </a:r>
            <a:r>
              <a:rPr lang="en-US" altLang="en-US" sz="2400" dirty="0" err="1">
                <a:solidFill>
                  <a:schemeClr val="tx1"/>
                </a:solidFill>
                <a:latin typeface="Georgia" panose="02040502050405020303" pitchFamily="18" charset="0"/>
                <a:cs typeface="Arial" panose="020B0604020202020204" pitchFamily="34" charset="0"/>
              </a:rPr>
              <a:t>Navneet</a:t>
            </a:r>
            <a:r>
              <a:rPr lang="en-US" altLang="en-US" sz="2400" dirty="0">
                <a:solidFill>
                  <a:schemeClr val="tx1"/>
                </a:solidFill>
                <a:latin typeface="Georgia" panose="02040502050405020303" pitchFamily="18" charset="0"/>
                <a:cs typeface="Arial" panose="020B0604020202020204" pitchFamily="34" charset="0"/>
              </a:rPr>
              <a:t>, and Bill </a:t>
            </a:r>
            <a:r>
              <a:rPr lang="en-US" altLang="en-US" sz="2400" dirty="0" err="1">
                <a:solidFill>
                  <a:schemeClr val="tx1"/>
                </a:solidFill>
                <a:latin typeface="Georgia" panose="02040502050405020303" pitchFamily="18" charset="0"/>
                <a:cs typeface="Arial" panose="020B0604020202020204" pitchFamily="34" charset="0"/>
              </a:rPr>
              <a:t>Triggs</a:t>
            </a:r>
            <a:r>
              <a:rPr lang="en-US" altLang="en-US" sz="2400" dirty="0">
                <a:solidFill>
                  <a:schemeClr val="tx1"/>
                </a:solidFill>
                <a:latin typeface="Georgia" panose="02040502050405020303" pitchFamily="18" charset="0"/>
                <a:cs typeface="Arial" panose="020B0604020202020204" pitchFamily="34" charset="0"/>
              </a:rPr>
              <a:t>. "Histograms of </a:t>
            </a:r>
            <a:r>
              <a:rPr lang="en-US" altLang="en-US" sz="2400" dirty="0" smtClean="0">
                <a:solidFill>
                  <a:schemeClr val="tx1"/>
                </a:solidFill>
                <a:latin typeface="Georgia" panose="02040502050405020303" pitchFamily="18" charset="0"/>
                <a:cs typeface="Arial" panose="020B0604020202020204" pitchFamily="34" charset="0"/>
              </a:rPr>
              <a:t>	Oriented </a:t>
            </a:r>
            <a:r>
              <a:rPr lang="en-US" altLang="en-US" sz="2400" dirty="0">
                <a:solidFill>
                  <a:schemeClr val="tx1"/>
                </a:solidFill>
                <a:latin typeface="Georgia" panose="02040502050405020303" pitchFamily="18" charset="0"/>
                <a:cs typeface="Arial" panose="020B0604020202020204" pitchFamily="34" charset="0"/>
              </a:rPr>
              <a:t>Gradients for Human Detection." 2. </a:t>
            </a:r>
            <a:r>
              <a:rPr lang="en-US" altLang="en-US" sz="2400" dirty="0" smtClean="0">
                <a:solidFill>
                  <a:schemeClr val="tx1"/>
                </a:solidFill>
                <a:latin typeface="Georgia" panose="02040502050405020303" pitchFamily="18" charset="0"/>
                <a:cs typeface="Arial" panose="020B0604020202020204" pitchFamily="34" charset="0"/>
              </a:rPr>
              <a:t>	ACEMEDIA </a:t>
            </a:r>
            <a:r>
              <a:rPr lang="en-US" altLang="en-US" sz="2400" dirty="0">
                <a:solidFill>
                  <a:schemeClr val="tx1"/>
                </a:solidFill>
                <a:latin typeface="Georgia" panose="02040502050405020303" pitchFamily="18" charset="0"/>
                <a:cs typeface="Arial" panose="020B0604020202020204" pitchFamily="34" charset="0"/>
              </a:rPr>
              <a:t>and PASCA. Web. 10 Oct. 2014. </a:t>
            </a:r>
          </a:p>
          <a:p>
            <a:pPr indent="-914400" algn="just"/>
            <a:r>
              <a:rPr lang="en-US" altLang="en-US" sz="2400" dirty="0">
                <a:solidFill>
                  <a:schemeClr val="tx1"/>
                </a:solidFill>
                <a:latin typeface="Georgia" panose="02040502050405020303" pitchFamily="18" charset="0"/>
                <a:cs typeface="Arial" panose="020B0604020202020204" pitchFamily="34" charset="0"/>
              </a:rPr>
              <a:t>"Tracking Pedestrians from a Moving Car." </a:t>
            </a:r>
            <a:r>
              <a:rPr lang="en-US" altLang="en-US" sz="2400" dirty="0" smtClean="0">
                <a:solidFill>
                  <a:schemeClr val="tx1"/>
                </a:solidFill>
                <a:latin typeface="Georgia" panose="02040502050405020303" pitchFamily="18" charset="0"/>
                <a:cs typeface="Arial" panose="020B0604020202020204" pitchFamily="34" charset="0"/>
              </a:rPr>
              <a:t>	MathWorks.com</a:t>
            </a:r>
            <a:r>
              <a:rPr lang="en-US" altLang="en-US" sz="2400" dirty="0">
                <a:solidFill>
                  <a:schemeClr val="tx1"/>
                </a:solidFill>
                <a:latin typeface="Georgia" panose="02040502050405020303" pitchFamily="18" charset="0"/>
                <a:cs typeface="Arial" panose="020B0604020202020204" pitchFamily="34" charset="0"/>
              </a:rPr>
              <a:t>. The </a:t>
            </a:r>
            <a:r>
              <a:rPr lang="en-US" altLang="en-US" sz="2400" dirty="0" err="1">
                <a:solidFill>
                  <a:schemeClr val="tx1"/>
                </a:solidFill>
                <a:latin typeface="Georgia" panose="02040502050405020303" pitchFamily="18" charset="0"/>
                <a:cs typeface="Arial" panose="020B0604020202020204" pitchFamily="34" charset="0"/>
              </a:rPr>
              <a:t>MathWorks</a:t>
            </a:r>
            <a:r>
              <a:rPr lang="en-US" altLang="en-US" sz="2400" dirty="0">
                <a:solidFill>
                  <a:schemeClr val="tx1"/>
                </a:solidFill>
                <a:latin typeface="Georgia" panose="02040502050405020303" pitchFamily="18" charset="0"/>
                <a:cs typeface="Arial" panose="020B0604020202020204" pitchFamily="34" charset="0"/>
              </a:rPr>
              <a:t>, Inc., 1 </a:t>
            </a:r>
            <a:r>
              <a:rPr lang="en-US" altLang="en-US" sz="2400" dirty="0" smtClean="0">
                <a:solidFill>
                  <a:schemeClr val="tx1"/>
                </a:solidFill>
                <a:latin typeface="Georgia" panose="02040502050405020303" pitchFamily="18" charset="0"/>
                <a:cs typeface="Arial" panose="020B0604020202020204" pitchFamily="34" charset="0"/>
              </a:rPr>
              <a:t>	June 	2005</a:t>
            </a:r>
            <a:r>
              <a:rPr lang="en-US" altLang="en-US" sz="2400" dirty="0">
                <a:solidFill>
                  <a:schemeClr val="tx1"/>
                </a:solidFill>
                <a:latin typeface="Georgia" panose="02040502050405020303" pitchFamily="18" charset="0"/>
                <a:cs typeface="Arial" panose="020B0604020202020204" pitchFamily="34" charset="0"/>
              </a:rPr>
              <a:t>. Web. 12 Dec. </a:t>
            </a:r>
            <a:r>
              <a:rPr lang="en-US" altLang="en-US" sz="2400" dirty="0" smtClean="0">
                <a:solidFill>
                  <a:schemeClr val="tx1"/>
                </a:solidFill>
                <a:latin typeface="Georgia" panose="02040502050405020303" pitchFamily="18" charset="0"/>
                <a:cs typeface="Arial" panose="020B0604020202020204" pitchFamily="34" charset="0"/>
              </a:rPr>
              <a:t>2014</a:t>
            </a:r>
          </a:p>
          <a:p>
            <a:pPr indent="-914400" algn="just"/>
            <a:r>
              <a:rPr lang="en-US" altLang="en-US" sz="2400" dirty="0" smtClean="0">
                <a:solidFill>
                  <a:schemeClr val="tx1"/>
                </a:solidFill>
                <a:latin typeface="Georgia" panose="02040502050405020303" pitchFamily="18" charset="0"/>
                <a:cs typeface="Arial" panose="020B0604020202020204" pitchFamily="34" charset="0"/>
              </a:rPr>
              <a:t>See backside for references associated with images</a:t>
            </a:r>
            <a:endParaRPr lang="en-US" altLang="en-US" sz="2400" dirty="0">
              <a:solidFill>
                <a:schemeClr val="tx1"/>
              </a:solidFill>
              <a:latin typeface="Georgia" panose="02040502050405020303" pitchFamily="18" charset="0"/>
              <a:cs typeface="Arial" panose="020B0604020202020204" pitchFamily="34" charset="0"/>
            </a:endParaRPr>
          </a:p>
        </p:txBody>
      </p:sp>
      <p:sp>
        <p:nvSpPr>
          <p:cNvPr id="4101" name="Text Box 15"/>
          <p:cNvSpPr txBox="1">
            <a:spLocks noChangeArrowheads="1"/>
          </p:cNvSpPr>
          <p:nvPr/>
        </p:nvSpPr>
        <p:spPr bwMode="auto">
          <a:xfrm>
            <a:off x="15128877" y="19029365"/>
            <a:ext cx="182885" cy="84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526" tIns="45267" rIns="90526" bIns="45267">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endParaRPr lang="en-US" altLang="en-US" sz="4900">
              <a:latin typeface="Calibri" panose="020F0502020204030204" pitchFamily="34" charset="0"/>
            </a:endParaRPr>
          </a:p>
        </p:txBody>
      </p:sp>
      <p:sp>
        <p:nvSpPr>
          <p:cNvPr id="4104" name="Text Box 234"/>
          <p:cNvSpPr txBox="1">
            <a:spLocks noChangeArrowheads="1"/>
          </p:cNvSpPr>
          <p:nvPr/>
        </p:nvSpPr>
        <p:spPr bwMode="auto">
          <a:xfrm>
            <a:off x="9693015" y="27805722"/>
            <a:ext cx="16509780" cy="1199414"/>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45267" rIns="0" bIns="45267" anchor="t">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ctr"/>
            <a:r>
              <a:rPr lang="en-US" altLang="en-US" sz="3600" b="0" dirty="0" smtClean="0">
                <a:solidFill>
                  <a:schemeClr val="tx1"/>
                </a:solidFill>
                <a:latin typeface="Georgia" panose="02040502050405020303" pitchFamily="18" charset="0"/>
              </a:rPr>
              <a:t>Figure 3. (Shown on the left) A map generated by the Zhang-</a:t>
            </a:r>
            <a:r>
              <a:rPr lang="en-US" altLang="en-US" sz="3600" b="0" dirty="0" err="1" smtClean="0">
                <a:solidFill>
                  <a:schemeClr val="tx1"/>
                </a:solidFill>
                <a:latin typeface="Georgia" panose="02040502050405020303" pitchFamily="18" charset="0"/>
              </a:rPr>
              <a:t>Suen</a:t>
            </a:r>
            <a:r>
              <a:rPr lang="en-US" altLang="en-US" sz="3600" b="0" dirty="0" smtClean="0">
                <a:solidFill>
                  <a:schemeClr val="tx1"/>
                </a:solidFill>
                <a:latin typeface="Georgia" panose="02040502050405020303" pitchFamily="18" charset="0"/>
              </a:rPr>
              <a:t> algorithm </a:t>
            </a:r>
          </a:p>
          <a:p>
            <a:pPr algn="ctr"/>
            <a:r>
              <a:rPr lang="en-US" altLang="en-US" sz="3600" b="0" dirty="0" smtClean="0">
                <a:solidFill>
                  <a:schemeClr val="tx1"/>
                </a:solidFill>
                <a:latin typeface="Georgia" panose="02040502050405020303" pitchFamily="18" charset="0"/>
              </a:rPr>
              <a:t>Figure 4. (Shown on the right)</a:t>
            </a:r>
            <a:r>
              <a:rPr lang="en-US" altLang="en-US" sz="3600" b="0" dirty="0">
                <a:solidFill>
                  <a:schemeClr val="tx1"/>
                </a:solidFill>
                <a:latin typeface="Georgia" panose="02040502050405020303" pitchFamily="18" charset="0"/>
              </a:rPr>
              <a:t> Detected occupants on Texas A&amp;M Campus </a:t>
            </a:r>
          </a:p>
        </p:txBody>
      </p:sp>
      <p:sp>
        <p:nvSpPr>
          <p:cNvPr id="26" name="Round Same Side Corner Rectangle 25"/>
          <p:cNvSpPr/>
          <p:nvPr/>
        </p:nvSpPr>
        <p:spPr>
          <a:xfrm flipV="1">
            <a:off x="-110800" y="-34930"/>
            <a:ext cx="44002000" cy="4530725"/>
          </a:xfrm>
          <a:prstGeom prst="round2SameRect">
            <a:avLst>
              <a:gd name="adj1" fmla="val 1666"/>
              <a:gd name="adj2" fmla="val 0"/>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4108" name="Rectangle 27"/>
          <p:cNvSpPr>
            <a:spLocks noChangeArrowheads="1"/>
          </p:cNvSpPr>
          <p:nvPr/>
        </p:nvSpPr>
        <p:spPr bwMode="auto">
          <a:xfrm>
            <a:off x="5230092" y="503872"/>
            <a:ext cx="25847675"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b="1">
                <a:solidFill>
                  <a:srgbClr val="003399"/>
                </a:solidFill>
                <a:latin typeface="Arial" panose="020B0604020202020204" pitchFamily="34" charset="0"/>
                <a:ea typeface="MS PGothic" panose="020B0600070205080204" pitchFamily="34" charset="-128"/>
              </a:defRPr>
            </a:lvl1pPr>
            <a:lvl2pPr marL="742950" indent="-285750">
              <a:defRPr sz="4000" b="1">
                <a:solidFill>
                  <a:srgbClr val="003399"/>
                </a:solidFill>
                <a:latin typeface="Arial" panose="020B0604020202020204" pitchFamily="34" charset="0"/>
                <a:ea typeface="MS PGothic" panose="020B0600070205080204" pitchFamily="34" charset="-128"/>
              </a:defRPr>
            </a:lvl2pPr>
            <a:lvl3pPr marL="1143000" indent="-228600">
              <a:defRPr sz="4000" b="1">
                <a:solidFill>
                  <a:srgbClr val="003399"/>
                </a:solidFill>
                <a:latin typeface="Arial" panose="020B0604020202020204" pitchFamily="34" charset="0"/>
                <a:ea typeface="MS PGothic" panose="020B0600070205080204" pitchFamily="34" charset="-128"/>
              </a:defRPr>
            </a:lvl3pPr>
            <a:lvl4pPr marL="1600200" indent="-228600">
              <a:defRPr sz="4000" b="1">
                <a:solidFill>
                  <a:srgbClr val="003399"/>
                </a:solidFill>
                <a:latin typeface="Arial" panose="020B0604020202020204" pitchFamily="34" charset="0"/>
                <a:ea typeface="MS PGothic" panose="020B0600070205080204" pitchFamily="34" charset="-128"/>
              </a:defRPr>
            </a:lvl4pPr>
            <a:lvl5pPr marL="2057400" indent="-228600">
              <a:defRPr sz="4000" b="1">
                <a:solidFill>
                  <a:srgbClr val="003399"/>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ctr"/>
            <a:r>
              <a:rPr lang="en-US" altLang="en-US" sz="9000" dirty="0">
                <a:ln w="38100">
                  <a:solidFill>
                    <a:schemeClr val="bg1"/>
                  </a:solidFill>
                </a:ln>
                <a:solidFill>
                  <a:schemeClr val="bg1"/>
                </a:solidFill>
                <a:latin typeface="Georgia" panose="02040502050405020303" pitchFamily="18" charset="0"/>
                <a:cs typeface="Arial" panose="020B0604020202020204" pitchFamily="34" charset="0"/>
              </a:rPr>
              <a:t>Autonomous UAV</a:t>
            </a:r>
          </a:p>
        </p:txBody>
      </p:sp>
      <p:pic>
        <p:nvPicPr>
          <p:cNvPr id="4109" name="Picture 32" descr="DLCOE_logo_HWHT.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927799" y="1219201"/>
            <a:ext cx="11099287" cy="1873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12" name="Picture 1"/>
          <p:cNvPicPr>
            <a:picLocks noChangeAspect="1"/>
          </p:cNvPicPr>
          <p:nvPr/>
        </p:nvPicPr>
        <p:blipFill>
          <a:blip r:embed="rId5">
            <a:extLst>
              <a:ext uri="{28A0092B-C50C-407E-A947-70E740481C1C}">
                <a14:useLocalDpi xmlns:a14="http://schemas.microsoft.com/office/drawing/2010/main" val="0"/>
              </a:ext>
            </a:extLst>
          </a:blip>
          <a:srcRect l="17162" t="36484" r="39285" b="16937"/>
          <a:stretch>
            <a:fillRect/>
          </a:stretch>
        </p:blipFill>
        <p:spPr bwMode="auto">
          <a:xfrm>
            <a:off x="18249896" y="23197915"/>
            <a:ext cx="7952899" cy="4386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Round Same Side Corner Rectangle 34"/>
          <p:cNvSpPr/>
          <p:nvPr/>
        </p:nvSpPr>
        <p:spPr>
          <a:xfrm flipV="1">
            <a:off x="9677400" y="4876800"/>
            <a:ext cx="16525397" cy="1295400"/>
          </a:xfrm>
          <a:prstGeom prst="round2SameRect">
            <a:avLst>
              <a:gd name="adj1" fmla="val 35294"/>
              <a:gd name="adj2" fmla="val 38235"/>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9" name="Rectangle 27"/>
          <p:cNvSpPr>
            <a:spLocks noChangeArrowheads="1"/>
          </p:cNvSpPr>
          <p:nvPr/>
        </p:nvSpPr>
        <p:spPr bwMode="auto">
          <a:xfrm>
            <a:off x="3733801" y="1989655"/>
            <a:ext cx="29489400"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4000" b="1">
                <a:solidFill>
                  <a:srgbClr val="003399"/>
                </a:solidFill>
                <a:latin typeface="Arial" panose="020B0604020202020204" pitchFamily="34" charset="0"/>
                <a:ea typeface="MS PGothic" panose="020B0600070205080204" pitchFamily="34" charset="-128"/>
              </a:defRPr>
            </a:lvl1pPr>
            <a:lvl2pPr marL="742950" indent="-285750">
              <a:defRPr sz="4000" b="1">
                <a:solidFill>
                  <a:srgbClr val="003399"/>
                </a:solidFill>
                <a:latin typeface="Arial" panose="020B0604020202020204" pitchFamily="34" charset="0"/>
                <a:ea typeface="MS PGothic" panose="020B0600070205080204" pitchFamily="34" charset="-128"/>
              </a:defRPr>
            </a:lvl2pPr>
            <a:lvl3pPr marL="1143000" indent="-228600">
              <a:defRPr sz="4000" b="1">
                <a:solidFill>
                  <a:srgbClr val="003399"/>
                </a:solidFill>
                <a:latin typeface="Arial" panose="020B0604020202020204" pitchFamily="34" charset="0"/>
                <a:ea typeface="MS PGothic" panose="020B0600070205080204" pitchFamily="34" charset="-128"/>
              </a:defRPr>
            </a:lvl3pPr>
            <a:lvl4pPr marL="1600200" indent="-228600">
              <a:defRPr sz="4000" b="1">
                <a:solidFill>
                  <a:srgbClr val="003399"/>
                </a:solidFill>
                <a:latin typeface="Arial" panose="020B0604020202020204" pitchFamily="34" charset="0"/>
                <a:ea typeface="MS PGothic" panose="020B0600070205080204" pitchFamily="34" charset="-128"/>
              </a:defRPr>
            </a:lvl4pPr>
            <a:lvl5pPr marL="2057400" indent="-228600">
              <a:defRPr sz="4000" b="1">
                <a:solidFill>
                  <a:srgbClr val="003399"/>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ctr">
              <a:spcAft>
                <a:spcPts val="0"/>
              </a:spcAft>
            </a:pPr>
            <a:r>
              <a:rPr lang="en-US" altLang="en-US" sz="4800" i="1" dirty="0" err="1">
                <a:solidFill>
                  <a:schemeClr val="bg1"/>
                </a:solidFill>
                <a:latin typeface="Georgia" panose="02040502050405020303" pitchFamily="18" charset="0"/>
              </a:rPr>
              <a:t>AggiE</a:t>
            </a:r>
            <a:r>
              <a:rPr lang="en-US" altLang="en-US" sz="4800" i="1" dirty="0">
                <a:solidFill>
                  <a:schemeClr val="bg1"/>
                </a:solidFill>
                <a:latin typeface="Georgia" panose="02040502050405020303" pitchFamily="18" charset="0"/>
              </a:rPr>
              <a:t>-Challenge Project - Dr. Bryan Rasmussen - Mechanical </a:t>
            </a:r>
            <a:r>
              <a:rPr lang="en-US" altLang="en-US" sz="4800" i="1" dirty="0" smtClean="0">
                <a:solidFill>
                  <a:schemeClr val="bg1"/>
                </a:solidFill>
                <a:latin typeface="Georgia" panose="02040502050405020303" pitchFamily="18" charset="0"/>
              </a:rPr>
              <a:t>Engineering</a:t>
            </a:r>
            <a:endParaRPr lang="en-US" altLang="en-US" sz="4800" i="1" dirty="0">
              <a:solidFill>
                <a:schemeClr val="bg1"/>
              </a:solidFill>
              <a:latin typeface="Georgia" panose="02040502050405020303" pitchFamily="18" charset="0"/>
            </a:endParaRPr>
          </a:p>
          <a:p>
            <a:pPr algn="ctr">
              <a:spcAft>
                <a:spcPts val="0"/>
              </a:spcAft>
            </a:pPr>
            <a:r>
              <a:rPr lang="en-US" altLang="en-US" dirty="0">
                <a:solidFill>
                  <a:schemeClr val="bg1"/>
                </a:solidFill>
                <a:latin typeface="Georgia" panose="02040502050405020303" pitchFamily="18" charset="0"/>
              </a:rPr>
              <a:t>Michael </a:t>
            </a:r>
            <a:r>
              <a:rPr lang="en-US" altLang="en-US" dirty="0" err="1">
                <a:solidFill>
                  <a:schemeClr val="bg1"/>
                </a:solidFill>
                <a:latin typeface="Georgia" panose="02040502050405020303" pitchFamily="18" charset="0"/>
              </a:rPr>
              <a:t>Kowpak</a:t>
            </a:r>
            <a:r>
              <a:rPr lang="en-US" altLang="en-US" dirty="0">
                <a:solidFill>
                  <a:schemeClr val="bg1"/>
                </a:solidFill>
                <a:latin typeface="Georgia" panose="02040502050405020303" pitchFamily="18" charset="0"/>
              </a:rPr>
              <a:t> (MEEN), Dayton Savage (MEEN), Bradford </a:t>
            </a:r>
            <a:r>
              <a:rPr lang="en-US" altLang="en-US" dirty="0" err="1">
                <a:solidFill>
                  <a:schemeClr val="bg1"/>
                </a:solidFill>
                <a:latin typeface="Georgia" panose="02040502050405020303" pitchFamily="18" charset="0"/>
              </a:rPr>
              <a:t>Stricklin</a:t>
            </a:r>
            <a:r>
              <a:rPr lang="en-US" altLang="en-US" dirty="0">
                <a:solidFill>
                  <a:schemeClr val="bg1"/>
                </a:solidFill>
                <a:latin typeface="Georgia" panose="02040502050405020303" pitchFamily="18" charset="0"/>
              </a:rPr>
              <a:t> (MEEN)</a:t>
            </a:r>
          </a:p>
          <a:p>
            <a:pPr algn="ctr">
              <a:spcAft>
                <a:spcPts val="0"/>
              </a:spcAft>
            </a:pPr>
            <a:r>
              <a:rPr lang="en-US" dirty="0" err="1">
                <a:solidFill>
                  <a:schemeClr val="bg1"/>
                </a:solidFill>
                <a:latin typeface="Georgia" panose="02040502050405020303" pitchFamily="18" charset="0"/>
              </a:rPr>
              <a:t>Adway</a:t>
            </a:r>
            <a:r>
              <a:rPr lang="en-US" dirty="0">
                <a:solidFill>
                  <a:schemeClr val="bg1"/>
                </a:solidFill>
                <a:latin typeface="Georgia" panose="02040502050405020303" pitchFamily="18" charset="0"/>
              </a:rPr>
              <a:t> </a:t>
            </a:r>
            <a:r>
              <a:rPr lang="en-US" dirty="0" err="1">
                <a:solidFill>
                  <a:schemeClr val="bg1"/>
                </a:solidFill>
                <a:latin typeface="Georgia" panose="02040502050405020303" pitchFamily="18" charset="0"/>
              </a:rPr>
              <a:t>Dogra</a:t>
            </a:r>
            <a:r>
              <a:rPr lang="en-US" dirty="0">
                <a:solidFill>
                  <a:schemeClr val="bg1"/>
                </a:solidFill>
                <a:latin typeface="Georgia" panose="02040502050405020303" pitchFamily="18" charset="0"/>
              </a:rPr>
              <a:t>, Allison </a:t>
            </a:r>
            <a:r>
              <a:rPr lang="en-US" dirty="0" err="1">
                <a:solidFill>
                  <a:schemeClr val="bg1"/>
                </a:solidFill>
                <a:latin typeface="Georgia" panose="02040502050405020303" pitchFamily="18" charset="0"/>
              </a:rPr>
              <a:t>Badgett</a:t>
            </a:r>
            <a:r>
              <a:rPr lang="en-US" dirty="0">
                <a:solidFill>
                  <a:schemeClr val="bg1"/>
                </a:solidFill>
                <a:latin typeface="Georgia" panose="02040502050405020303" pitchFamily="18" charset="0"/>
              </a:rPr>
              <a:t>, Dennis Moore, </a:t>
            </a:r>
            <a:r>
              <a:rPr lang="en-US" dirty="0" err="1">
                <a:solidFill>
                  <a:schemeClr val="bg1"/>
                </a:solidFill>
                <a:latin typeface="Georgia" panose="02040502050405020303" pitchFamily="18" charset="0"/>
              </a:rPr>
              <a:t>Fuhua</a:t>
            </a:r>
            <a:r>
              <a:rPr lang="en-US" dirty="0">
                <a:solidFill>
                  <a:schemeClr val="bg1"/>
                </a:solidFill>
                <a:latin typeface="Georgia" panose="02040502050405020303" pitchFamily="18" charset="0"/>
              </a:rPr>
              <a:t> Song, </a:t>
            </a:r>
            <a:r>
              <a:rPr lang="en-US" dirty="0" err="1">
                <a:solidFill>
                  <a:schemeClr val="bg1"/>
                </a:solidFill>
                <a:latin typeface="Georgia" panose="02040502050405020303" pitchFamily="18" charset="0"/>
              </a:rPr>
              <a:t>Jui</a:t>
            </a:r>
            <a:r>
              <a:rPr lang="en-US" dirty="0">
                <a:solidFill>
                  <a:schemeClr val="bg1"/>
                </a:solidFill>
                <a:latin typeface="Georgia" panose="02040502050405020303" pitchFamily="18" charset="0"/>
              </a:rPr>
              <a:t> Yen Chua, Nathan Kocmoud, Spencer Davis</a:t>
            </a:r>
            <a:endParaRPr lang="en-US" altLang="en-US" i="1" dirty="0">
              <a:solidFill>
                <a:schemeClr val="bg1"/>
              </a:solidFill>
              <a:latin typeface="Georgia" panose="02040502050405020303" pitchFamily="18" charset="0"/>
            </a:endParaRPr>
          </a:p>
        </p:txBody>
      </p:sp>
      <p:pic>
        <p:nvPicPr>
          <p:cNvPr id="5" name="Picture 4"/>
          <p:cNvPicPr>
            <a:picLocks noChangeAspect="1"/>
          </p:cNvPicPr>
          <p:nvPr/>
        </p:nvPicPr>
        <p:blipFill rotWithShape="1">
          <a:blip r:embed="rId6">
            <a:extLst>
              <a:ext uri="{28A0092B-C50C-407E-A947-70E740481C1C}">
                <a14:useLocalDpi xmlns:a14="http://schemas.microsoft.com/office/drawing/2010/main" val="0"/>
              </a:ext>
            </a:extLst>
          </a:blip>
          <a:srcRect t="24785" b="33082"/>
          <a:stretch/>
        </p:blipFill>
        <p:spPr>
          <a:xfrm>
            <a:off x="180578" y="4953000"/>
            <a:ext cx="8277622" cy="5703838"/>
          </a:xfrm>
          <a:prstGeom prst="rect">
            <a:avLst/>
          </a:prstGeom>
        </p:spPr>
      </p:pic>
      <p:sp>
        <p:nvSpPr>
          <p:cNvPr id="4111" name="Text Box 239"/>
          <p:cNvSpPr txBox="1">
            <a:spLocks noChangeArrowheads="1"/>
          </p:cNvSpPr>
          <p:nvPr/>
        </p:nvSpPr>
        <p:spPr bwMode="auto">
          <a:xfrm>
            <a:off x="9677399" y="6361769"/>
            <a:ext cx="16525397" cy="3569293"/>
          </a:xfrm>
          <a:prstGeom prst="rect">
            <a:avLst/>
          </a:prstGeom>
          <a:noFill/>
          <a:ln>
            <a:noFill/>
          </a:ln>
        </p:spPr>
        <p:txBody>
          <a:bodyPr wrap="square" lIns="0" tIns="45267" rIns="0" bIns="45267">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just">
              <a:spcBef>
                <a:spcPts val="1200"/>
              </a:spcBef>
              <a:defRPr/>
            </a:pPr>
            <a:r>
              <a:rPr lang="en-US" altLang="en-US" sz="3600" b="0" dirty="0" smtClean="0">
                <a:solidFill>
                  <a:schemeClr val="tx1"/>
                </a:solidFill>
                <a:latin typeface="Georgia" panose="02040502050405020303" pitchFamily="18" charset="0"/>
              </a:rPr>
              <a:t>The </a:t>
            </a:r>
            <a:r>
              <a:rPr lang="en-US" altLang="en-US" sz="3600" b="0" dirty="0">
                <a:solidFill>
                  <a:schemeClr val="tx1"/>
                </a:solidFill>
                <a:latin typeface="Georgia" panose="02040502050405020303" pitchFamily="18" charset="0"/>
              </a:rPr>
              <a:t>UAV is built with a quadcopter design and the APM 2.6 flight controller. The firmware on the quadcopter controls the movement and stabilization of the </a:t>
            </a:r>
            <a:r>
              <a:rPr lang="en-US" altLang="en-US" sz="3600" b="0" dirty="0" smtClean="0">
                <a:solidFill>
                  <a:schemeClr val="tx1"/>
                </a:solidFill>
                <a:latin typeface="Georgia" panose="02040502050405020303" pitchFamily="18" charset="0"/>
              </a:rPr>
              <a:t>UAV.</a:t>
            </a:r>
          </a:p>
          <a:p>
            <a:pPr algn="just">
              <a:spcBef>
                <a:spcPts val="1200"/>
              </a:spcBef>
              <a:defRPr/>
            </a:pPr>
            <a:r>
              <a:rPr lang="en-US" altLang="en-US" sz="3600" b="0" dirty="0" smtClean="0">
                <a:solidFill>
                  <a:schemeClr val="tx1"/>
                </a:solidFill>
                <a:latin typeface="Georgia" panose="02040502050405020303" pitchFamily="18" charset="0"/>
              </a:rPr>
              <a:t>The </a:t>
            </a:r>
            <a:r>
              <a:rPr lang="en-US" altLang="en-US" sz="3600" b="0" dirty="0">
                <a:solidFill>
                  <a:schemeClr val="tx1"/>
                </a:solidFill>
                <a:latin typeface="Georgia" panose="02040502050405020303" pitchFamily="18" charset="0"/>
              </a:rPr>
              <a:t>flight controller uses the </a:t>
            </a:r>
            <a:r>
              <a:rPr lang="en-US" altLang="en-US" sz="3600" b="0" dirty="0" err="1">
                <a:solidFill>
                  <a:schemeClr val="tx1"/>
                </a:solidFill>
                <a:latin typeface="Georgia" panose="02040502050405020303" pitchFamily="18" charset="0"/>
              </a:rPr>
              <a:t>Ardu</a:t>
            </a:r>
            <a:r>
              <a:rPr lang="en-US" altLang="en-US" sz="3600" b="0" dirty="0">
                <a:solidFill>
                  <a:schemeClr val="tx1"/>
                </a:solidFill>
                <a:latin typeface="Georgia" panose="02040502050405020303" pitchFamily="18" charset="0"/>
              </a:rPr>
              <a:t>-Copter firmware. </a:t>
            </a:r>
            <a:r>
              <a:rPr lang="en-US" altLang="en-US" sz="3600" b="0" dirty="0" err="1">
                <a:solidFill>
                  <a:schemeClr val="tx1"/>
                </a:solidFill>
                <a:latin typeface="Georgia" panose="02040502050405020303" pitchFamily="18" charset="0"/>
              </a:rPr>
              <a:t>Ardu</a:t>
            </a:r>
            <a:r>
              <a:rPr lang="en-US" altLang="en-US" sz="3600" b="0" dirty="0">
                <a:solidFill>
                  <a:schemeClr val="tx1"/>
                </a:solidFill>
                <a:latin typeface="Georgia" panose="02040502050405020303" pitchFamily="18" charset="0"/>
              </a:rPr>
              <a:t>-Copter also allowed the team to easily send data between the APM and the Raspberry Pi. Mission Planner helps stabilize the quadcopter and adjusted the sensitivity of the quadcopter’s controls to accurately fly around a building</a:t>
            </a:r>
            <a:r>
              <a:rPr lang="en-US" altLang="en-US" sz="3600" b="0" dirty="0" smtClean="0">
                <a:solidFill>
                  <a:schemeClr val="tx1"/>
                </a:solidFill>
                <a:latin typeface="Georgia" panose="02040502050405020303" pitchFamily="18" charset="0"/>
              </a:rPr>
              <a:t>.</a:t>
            </a:r>
            <a:endParaRPr lang="en-US" altLang="en-US" sz="3600" b="0" dirty="0">
              <a:latin typeface="Georgia" panose="02040502050405020303" pitchFamily="18" charset="0"/>
            </a:endParaRPr>
          </a:p>
        </p:txBody>
      </p:sp>
      <p:sp>
        <p:nvSpPr>
          <p:cNvPr id="4102" name="Text Box 7"/>
          <p:cNvSpPr txBox="1">
            <a:spLocks noChangeArrowheads="1"/>
          </p:cNvSpPr>
          <p:nvPr/>
        </p:nvSpPr>
        <p:spPr bwMode="auto">
          <a:xfrm>
            <a:off x="26840392" y="6437225"/>
            <a:ext cx="16525397" cy="5385175"/>
          </a:xfrm>
          <a:prstGeom prst="rect">
            <a:avLst/>
          </a:prstGeom>
          <a:noFill/>
          <a:ln>
            <a:noFill/>
          </a:ln>
          <a:extLst/>
        </p:spPr>
        <p:txBody>
          <a:bodyPr wrap="square" lIns="0" tIns="45267" rIns="0" bIns="45267" anchor="t">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just">
              <a:spcBef>
                <a:spcPts val="1200"/>
              </a:spcBef>
            </a:pPr>
            <a:r>
              <a:rPr lang="en-US" altLang="en-US" sz="3600" b="0" dirty="0" smtClean="0">
                <a:solidFill>
                  <a:schemeClr val="tx1"/>
                </a:solidFill>
                <a:latin typeface="Georgia" panose="02040502050405020303" pitchFamily="18" charset="0"/>
                <a:cs typeface="Arial" panose="020B0604020202020204" pitchFamily="34" charset="0"/>
              </a:rPr>
              <a:t>The </a:t>
            </a:r>
            <a:r>
              <a:rPr lang="en-US" altLang="en-US" sz="3600" b="0" dirty="0">
                <a:solidFill>
                  <a:schemeClr val="tx1"/>
                </a:solidFill>
                <a:latin typeface="Georgia" panose="02040502050405020303" pitchFamily="18" charset="0"/>
                <a:cs typeface="Arial" panose="020B0604020202020204" pitchFamily="34" charset="0"/>
              </a:rPr>
              <a:t>autonomous requirement for the UAV mandated a mapping system. LIDAR was used in conjunction with telemetry data to generate a 2.5D map. </a:t>
            </a:r>
            <a:endParaRPr lang="en-US" altLang="en-US" sz="3600" b="0" dirty="0" smtClean="0">
              <a:solidFill>
                <a:schemeClr val="tx1"/>
              </a:solidFill>
              <a:latin typeface="Georgia" panose="02040502050405020303" pitchFamily="18" charset="0"/>
              <a:cs typeface="Arial" panose="020B0604020202020204" pitchFamily="34" charset="0"/>
            </a:endParaRPr>
          </a:p>
          <a:p>
            <a:pPr algn="just">
              <a:spcBef>
                <a:spcPts val="1200"/>
              </a:spcBef>
            </a:pPr>
            <a:r>
              <a:rPr lang="en-US" altLang="en-US" sz="3600" b="0" dirty="0" smtClean="0">
                <a:solidFill>
                  <a:schemeClr val="tx1"/>
                </a:solidFill>
                <a:latin typeface="Georgia" panose="02040502050405020303" pitchFamily="18" charset="0"/>
                <a:cs typeface="Arial" panose="020B0604020202020204" pitchFamily="34" charset="0"/>
              </a:rPr>
              <a:t>Using </a:t>
            </a:r>
            <a:r>
              <a:rPr lang="en-US" altLang="en-US" sz="3600" b="0" dirty="0">
                <a:solidFill>
                  <a:schemeClr val="tx1"/>
                </a:solidFill>
                <a:latin typeface="Georgia" panose="02040502050405020303" pitchFamily="18" charset="0"/>
                <a:cs typeface="Arial" panose="020B0604020202020204" pitchFamily="34" charset="0"/>
              </a:rPr>
              <a:t>ROS (or Robot Operating System) and Hector SLAM, a mapping system was developed that relies on referential localization. This allows the UAV to keep track of its position despite imprecise accelerometer data. </a:t>
            </a:r>
            <a:endParaRPr lang="en-US" altLang="en-US" sz="3600" b="0" dirty="0" smtClean="0">
              <a:solidFill>
                <a:schemeClr val="tx1"/>
              </a:solidFill>
              <a:latin typeface="Georgia" panose="02040502050405020303" pitchFamily="18" charset="0"/>
              <a:cs typeface="Arial" panose="020B0604020202020204" pitchFamily="34" charset="0"/>
            </a:endParaRPr>
          </a:p>
          <a:p>
            <a:pPr algn="just">
              <a:spcBef>
                <a:spcPts val="1200"/>
              </a:spcBef>
            </a:pPr>
            <a:r>
              <a:rPr lang="en-US" altLang="en-US" sz="3600" b="0" dirty="0">
                <a:solidFill>
                  <a:schemeClr val="tx1"/>
                </a:solidFill>
                <a:latin typeface="Georgia" panose="02040502050405020303" pitchFamily="18" charset="0"/>
                <a:cs typeface="Arial" panose="020B0604020202020204" pitchFamily="34" charset="0"/>
              </a:rPr>
              <a:t>The time-weighted point cloud is then overlaid on to a 2D grid that determines whether each cell is occupied, open, or unexplored. Using a simple A* algorithm, the UAV travels around the grid to each unexplored cell until a closed environment is completed. </a:t>
            </a:r>
            <a:endParaRPr lang="en-US" altLang="en-US" sz="3600" b="0" dirty="0">
              <a:latin typeface="Georgia" panose="02040502050405020303" pitchFamily="18" charset="0"/>
              <a:cs typeface="Arial" panose="020B0604020202020204" pitchFamily="34" charset="0"/>
            </a:endParaRPr>
          </a:p>
        </p:txBody>
      </p:sp>
      <p:sp>
        <p:nvSpPr>
          <p:cNvPr id="4103" name="Text Box 233"/>
          <p:cNvSpPr txBox="1">
            <a:spLocks noChangeArrowheads="1"/>
          </p:cNvSpPr>
          <p:nvPr/>
        </p:nvSpPr>
        <p:spPr bwMode="auto">
          <a:xfrm>
            <a:off x="9710679" y="19202400"/>
            <a:ext cx="16561381" cy="3877070"/>
          </a:xfrm>
          <a:prstGeom prst="rect">
            <a:avLst/>
          </a:prstGeom>
          <a:noFill/>
          <a:ln>
            <a:noFill/>
          </a:ln>
          <a:extLst/>
        </p:spPr>
        <p:txBody>
          <a:bodyPr wrap="square" lIns="0" tIns="45267" rIns="0" bIns="45267">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just">
              <a:spcBef>
                <a:spcPts val="1800"/>
              </a:spcBef>
            </a:pPr>
            <a:r>
              <a:rPr lang="en-US" altLang="en-US" sz="3600" b="0" dirty="0" smtClean="0">
                <a:solidFill>
                  <a:schemeClr val="tx1"/>
                </a:solidFill>
                <a:latin typeface="Georgia" panose="02040502050405020303" pitchFamily="18" charset="0"/>
              </a:rPr>
              <a:t>The </a:t>
            </a:r>
            <a:r>
              <a:rPr lang="en-US" altLang="en-US" sz="3600" b="0" dirty="0">
                <a:solidFill>
                  <a:schemeClr val="tx1"/>
                </a:solidFill>
                <a:latin typeface="Georgia" panose="02040502050405020303" pitchFamily="18" charset="0"/>
              </a:rPr>
              <a:t>team’s goal was to count the occupants as efficiently and accurately as possible</a:t>
            </a:r>
            <a:r>
              <a:rPr lang="en-US" altLang="en-US" sz="3600" b="0" dirty="0" smtClean="0">
                <a:solidFill>
                  <a:schemeClr val="tx1"/>
                </a:solidFill>
                <a:latin typeface="Georgia" panose="02040502050405020303" pitchFamily="18" charset="0"/>
              </a:rPr>
              <a:t>. </a:t>
            </a:r>
          </a:p>
          <a:p>
            <a:pPr algn="just">
              <a:spcBef>
                <a:spcPts val="1800"/>
              </a:spcBef>
            </a:pPr>
            <a:r>
              <a:rPr lang="en-US" altLang="en-US" sz="3600" b="0" dirty="0" smtClean="0">
                <a:solidFill>
                  <a:schemeClr val="tx1"/>
                </a:solidFill>
                <a:latin typeface="Georgia" panose="02040502050405020303" pitchFamily="18" charset="0"/>
              </a:rPr>
              <a:t>An algorithm called the Zhang-</a:t>
            </a:r>
            <a:r>
              <a:rPr lang="en-US" altLang="en-US" sz="3600" b="0" dirty="0" err="1" smtClean="0">
                <a:solidFill>
                  <a:schemeClr val="tx1"/>
                </a:solidFill>
                <a:latin typeface="Georgia" panose="02040502050405020303" pitchFamily="18" charset="0"/>
              </a:rPr>
              <a:t>Suen</a:t>
            </a:r>
            <a:r>
              <a:rPr lang="en-US" altLang="en-US" sz="3600" b="0" dirty="0" smtClean="0">
                <a:solidFill>
                  <a:schemeClr val="tx1"/>
                </a:solidFill>
                <a:latin typeface="Georgia" panose="02040502050405020303" pitchFamily="18" charset="0"/>
              </a:rPr>
              <a:t> </a:t>
            </a:r>
            <a:r>
              <a:rPr lang="en-US" altLang="en-US" sz="3600" b="0" dirty="0">
                <a:solidFill>
                  <a:schemeClr val="tx1"/>
                </a:solidFill>
                <a:latin typeface="Georgia" panose="02040502050405020303" pitchFamily="18" charset="0"/>
              </a:rPr>
              <a:t>image decomposition algorithm </a:t>
            </a:r>
            <a:r>
              <a:rPr lang="en-US" altLang="en-US" sz="3600" b="0" dirty="0" smtClean="0">
                <a:solidFill>
                  <a:schemeClr val="tx1"/>
                </a:solidFill>
                <a:latin typeface="Georgia" panose="02040502050405020303" pitchFamily="18" charset="0"/>
              </a:rPr>
              <a:t>then analyzes this grid of cells and creates a network of paths through all major areas.</a:t>
            </a:r>
          </a:p>
          <a:p>
            <a:pPr algn="just">
              <a:spcBef>
                <a:spcPts val="1800"/>
              </a:spcBef>
            </a:pPr>
            <a:r>
              <a:rPr lang="en-US" altLang="en-US" sz="3600" b="0" dirty="0" smtClean="0">
                <a:solidFill>
                  <a:schemeClr val="tx1"/>
                </a:solidFill>
                <a:latin typeface="Georgia" panose="02040502050405020303" pitchFamily="18" charset="0"/>
              </a:rPr>
              <a:t>The </a:t>
            </a:r>
            <a:r>
              <a:rPr lang="en-US" altLang="en-US" sz="3600" b="0" dirty="0">
                <a:solidFill>
                  <a:schemeClr val="tx1"/>
                </a:solidFill>
                <a:latin typeface="Georgia" panose="02040502050405020303" pitchFamily="18" charset="0"/>
              </a:rPr>
              <a:t>A star path finding algorithm is then used along with ROS to determine a viable path through the map based off of these</a:t>
            </a:r>
            <a:r>
              <a:rPr lang="en-US" altLang="en-US" sz="3600" b="0" dirty="0">
                <a:latin typeface="Georgia" panose="02040502050405020303" pitchFamily="18" charset="0"/>
              </a:rPr>
              <a:t> </a:t>
            </a:r>
            <a:r>
              <a:rPr lang="en-US" altLang="en-US" sz="3600" b="0" dirty="0">
                <a:solidFill>
                  <a:schemeClr val="tx1"/>
                </a:solidFill>
                <a:latin typeface="Georgia" panose="02040502050405020303" pitchFamily="18" charset="0"/>
              </a:rPr>
              <a:t>points.</a:t>
            </a:r>
            <a:r>
              <a:rPr lang="en-US" altLang="en-US" sz="3600" b="0" dirty="0">
                <a:latin typeface="Georgia" panose="02040502050405020303" pitchFamily="18" charset="0"/>
              </a:rPr>
              <a:t> </a:t>
            </a:r>
            <a:endParaRPr lang="en-US" altLang="en-US" sz="3600" b="0" dirty="0" smtClean="0">
              <a:latin typeface="Georgia" panose="02040502050405020303" pitchFamily="18" charset="0"/>
            </a:endParaRPr>
          </a:p>
        </p:txBody>
      </p:sp>
      <p:grpSp>
        <p:nvGrpSpPr>
          <p:cNvPr id="6" name="Group 5"/>
          <p:cNvGrpSpPr/>
          <p:nvPr/>
        </p:nvGrpSpPr>
        <p:grpSpPr>
          <a:xfrm>
            <a:off x="-110802" y="4374738"/>
            <a:ext cx="44002002" cy="28543662"/>
            <a:chOff x="-110802" y="4374738"/>
            <a:chExt cx="44002002" cy="28543662"/>
          </a:xfrm>
          <a:gradFill flip="none" rotWithShape="1">
            <a:gsLst>
              <a:gs pos="0">
                <a:schemeClr val="accent4">
                  <a:lumMod val="0"/>
                  <a:lumOff val="100000"/>
                </a:schemeClr>
              </a:gs>
              <a:gs pos="68000">
                <a:schemeClr val="bg2">
                  <a:lumMod val="40000"/>
                  <a:lumOff val="60000"/>
                </a:schemeClr>
              </a:gs>
              <a:gs pos="100000">
                <a:schemeClr val="accent4">
                  <a:lumMod val="100000"/>
                </a:schemeClr>
              </a:gs>
            </a:gsLst>
            <a:path path="circle">
              <a:fillToRect t="100000" r="100000"/>
            </a:path>
            <a:tileRect l="-100000" b="-100000"/>
          </a:gradFill>
        </p:grpSpPr>
        <p:sp>
          <p:nvSpPr>
            <p:cNvPr id="20" name="Round Same Side Corner Rectangle 19"/>
            <p:cNvSpPr/>
            <p:nvPr/>
          </p:nvSpPr>
          <p:spPr>
            <a:xfrm flipV="1">
              <a:off x="-110801" y="4374738"/>
              <a:ext cx="44002001" cy="286789"/>
            </a:xfrm>
            <a:prstGeom prst="round2SameRect">
              <a:avLst>
                <a:gd name="adj1" fmla="val 1666"/>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28" name="Round Same Side Corner Rectangle 27"/>
            <p:cNvSpPr/>
            <p:nvPr/>
          </p:nvSpPr>
          <p:spPr>
            <a:xfrm rot="5400000" flipV="1">
              <a:off x="-5228154" y="18470045"/>
              <a:ext cx="28422600" cy="474109"/>
            </a:xfrm>
            <a:prstGeom prst="round2SameRect">
              <a:avLst>
                <a:gd name="adj1" fmla="val 1666"/>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25" name="Text Box 3"/>
            <p:cNvSpPr txBox="1">
              <a:spLocks noChangeArrowheads="1"/>
            </p:cNvSpPr>
            <p:nvPr/>
          </p:nvSpPr>
          <p:spPr bwMode="auto">
            <a:xfrm>
              <a:off x="-110802" y="12651365"/>
              <a:ext cx="8856894" cy="1322524"/>
            </a:xfrm>
            <a:prstGeom prst="rect">
              <a:avLst/>
            </a:prstGeom>
            <a:grpFill/>
            <a:ln>
              <a:noFill/>
            </a:ln>
            <a:extLst/>
          </p:spPr>
          <p:txBody>
            <a:bodyPr wrap="square" lIns="457200" tIns="45267" rIns="419070" bIns="45267">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ctr"/>
              <a:r>
                <a:rPr lang="en-US" altLang="en-US" sz="8000" dirty="0">
                  <a:ln>
                    <a:solidFill>
                      <a:srgbClr val="500000"/>
                    </a:solidFill>
                  </a:ln>
                  <a:solidFill>
                    <a:srgbClr val="500000"/>
                  </a:solidFill>
                  <a:latin typeface="Georgia" panose="02040502050405020303" pitchFamily="18" charset="0"/>
                  <a:cs typeface="Arial" panose="020B0604020202020204" pitchFamily="34" charset="0"/>
                </a:rPr>
                <a:t>OBJECTIVE</a:t>
              </a:r>
              <a:endParaRPr lang="en-US" altLang="en-US" sz="6600" dirty="0">
                <a:ln>
                  <a:solidFill>
                    <a:srgbClr val="500000"/>
                  </a:solidFill>
                </a:ln>
                <a:solidFill>
                  <a:srgbClr val="500000"/>
                </a:solidFill>
                <a:latin typeface="Georgia" panose="02040502050405020303" pitchFamily="18" charset="0"/>
                <a:cs typeface="Arial" panose="020B0604020202020204" pitchFamily="34" charset="0"/>
              </a:endParaRPr>
            </a:p>
          </p:txBody>
        </p:sp>
      </p:grpSp>
      <p:sp>
        <p:nvSpPr>
          <p:cNvPr id="4098" name="Line 72"/>
          <p:cNvSpPr>
            <a:spLocks noChangeShapeType="1"/>
          </p:cNvSpPr>
          <p:nvPr/>
        </p:nvSpPr>
        <p:spPr bwMode="auto">
          <a:xfrm>
            <a:off x="-152400" y="4413251"/>
            <a:ext cx="0" cy="28505150"/>
          </a:xfrm>
          <a:prstGeom prst="line">
            <a:avLst/>
          </a:prstGeom>
          <a:noFill/>
          <a:ln w="9525">
            <a:solidFill>
              <a:srgbClr val="F8F8F8"/>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pic>
        <p:nvPicPr>
          <p:cNvPr id="33" name="Picture 3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2400" y="560617"/>
            <a:ext cx="4762500" cy="3333750"/>
          </a:xfrm>
          <a:prstGeom prst="rect">
            <a:avLst/>
          </a:prstGeom>
        </p:spPr>
      </p:pic>
      <p:pic>
        <p:nvPicPr>
          <p:cNvPr id="46" name="Picture 5"/>
          <p:cNvPicPr/>
          <p:nvPr/>
        </p:nvPicPr>
        <p:blipFill>
          <a:blip r:embed="rId8" cstate="print">
            <a:extLst>
              <a:ext uri="{28A0092B-C50C-407E-A947-70E740481C1C}">
                <a14:useLocalDpi xmlns:a14="http://schemas.microsoft.com/office/drawing/2010/main" val="0"/>
              </a:ext>
            </a:extLst>
          </a:blip>
          <a:stretch>
            <a:fillRect/>
          </a:stretch>
        </p:blipFill>
        <p:spPr>
          <a:xfrm>
            <a:off x="9716177" y="9957161"/>
            <a:ext cx="12262777" cy="7404733"/>
          </a:xfrm>
          <a:prstGeom prst="rect">
            <a:avLst/>
          </a:prstGeom>
        </p:spPr>
      </p:pic>
      <p:grpSp>
        <p:nvGrpSpPr>
          <p:cNvPr id="40" name="Group 3"/>
          <p:cNvGrpSpPr/>
          <p:nvPr/>
        </p:nvGrpSpPr>
        <p:grpSpPr>
          <a:xfrm>
            <a:off x="26848379" y="21438898"/>
            <a:ext cx="16429617" cy="5386388"/>
            <a:chOff x="1019175" y="2916234"/>
            <a:chExt cx="6420096" cy="2525500"/>
          </a:xfrm>
        </p:grpSpPr>
        <p:pic>
          <p:nvPicPr>
            <p:cNvPr id="41" name="Picture 5"/>
            <p:cNvPicPr>
              <a:picLocks noChangeAspect="1"/>
            </p:cNvPicPr>
            <p:nvPr/>
          </p:nvPicPr>
          <p:blipFill rotWithShape="1">
            <a:blip r:embed="rId9" cstate="print">
              <a:extLst>
                <a:ext uri="{28A0092B-C50C-407E-A947-70E740481C1C}">
                  <a14:useLocalDpi xmlns:a14="http://schemas.microsoft.com/office/drawing/2010/main" val="0"/>
                </a:ext>
              </a:extLst>
            </a:blip>
            <a:srcRect l="12798" r="10899"/>
            <a:stretch/>
          </p:blipFill>
          <p:spPr>
            <a:xfrm>
              <a:off x="1019175" y="3819525"/>
              <a:ext cx="609600" cy="798922"/>
            </a:xfrm>
            <a:prstGeom prst="rect">
              <a:avLst/>
            </a:prstGeom>
          </p:spPr>
        </p:pic>
        <p:pic>
          <p:nvPicPr>
            <p:cNvPr id="42" name="Picture 6"/>
            <p:cNvPicPr>
              <a:picLocks noChangeAspect="1"/>
            </p:cNvPicPr>
            <p:nvPr/>
          </p:nvPicPr>
          <p:blipFill rotWithShape="1">
            <a:blip r:embed="rId10" cstate="print">
              <a:extLst>
                <a:ext uri="{28A0092B-C50C-407E-A947-70E740481C1C}">
                  <a14:useLocalDpi xmlns:a14="http://schemas.microsoft.com/office/drawing/2010/main" val="0"/>
                </a:ext>
              </a:extLst>
            </a:blip>
            <a:srcRect l="3815" r="3813" b="7585"/>
            <a:stretch/>
          </p:blipFill>
          <p:spPr>
            <a:xfrm>
              <a:off x="3530600" y="3832223"/>
              <a:ext cx="1159933" cy="773643"/>
            </a:xfrm>
            <a:prstGeom prst="rect">
              <a:avLst/>
            </a:prstGeom>
          </p:spPr>
        </p:pic>
        <p:cxnSp>
          <p:nvCxnSpPr>
            <p:cNvPr id="43" name="Straight Arrow Connector 7"/>
            <p:cNvCxnSpPr>
              <a:stCxn id="52" idx="3"/>
              <a:endCxn id="42" idx="1"/>
            </p:cNvCxnSpPr>
            <p:nvPr/>
          </p:nvCxnSpPr>
          <p:spPr>
            <a:xfrm>
              <a:off x="3105350" y="4215190"/>
              <a:ext cx="425250" cy="3854"/>
            </a:xfrm>
            <a:prstGeom prst="straightConnector1">
              <a:avLst/>
            </a:prstGeom>
            <a:ln>
              <a:solidFill>
                <a:schemeClr val="tx1">
                  <a:lumMod val="75000"/>
                  <a:lumOff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8"/>
            <p:cNvCxnSpPr>
              <a:stCxn id="41" idx="3"/>
              <a:endCxn id="52" idx="1"/>
            </p:cNvCxnSpPr>
            <p:nvPr/>
          </p:nvCxnSpPr>
          <p:spPr>
            <a:xfrm flipV="1">
              <a:off x="1628775" y="4215190"/>
              <a:ext cx="447473" cy="3796"/>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5" name="Picture 9"/>
            <p:cNvPicPr>
              <a:picLocks noChangeAspect="1"/>
            </p:cNvPicPr>
            <p:nvPr/>
          </p:nvPicPr>
          <p:blipFill rotWithShape="1">
            <a:blip r:embed="rId11" cstate="print">
              <a:extLst>
                <a:ext uri="{BEBA8EAE-BF5A-486C-A8C5-ECC9F3942E4B}">
                  <a14:imgProps xmlns:a14="http://schemas.microsoft.com/office/drawing/2010/main">
                    <a14:imgLayer r:embed="rId12">
                      <a14:imgEffect>
                        <a14:backgroundRemoval t="10000" b="90000" l="10000" r="90000">
                          <a14:foregroundMark x1="51846" y1="45455" x2="51846" y2="45455"/>
                          <a14:foregroundMark x1="49308" y1="44723" x2="49308" y2="44723"/>
                          <a14:foregroundMark x1="50308" y1="42633" x2="50308" y2="42633"/>
                        </a14:backgroundRemoval>
                      </a14:imgEffect>
                    </a14:imgLayer>
                  </a14:imgProps>
                </a:ext>
                <a:ext uri="{28A0092B-C50C-407E-A947-70E740481C1C}">
                  <a14:useLocalDpi xmlns:a14="http://schemas.microsoft.com/office/drawing/2010/main" val="0"/>
                </a:ext>
              </a:extLst>
            </a:blip>
            <a:srcRect l="13632" t="13345" r="14574" b="18734"/>
            <a:stretch/>
          </p:blipFill>
          <p:spPr>
            <a:xfrm>
              <a:off x="3597262" y="4818641"/>
              <a:ext cx="1026607" cy="623093"/>
            </a:xfrm>
            <a:prstGeom prst="rect">
              <a:avLst/>
            </a:prstGeom>
          </p:spPr>
        </p:pic>
        <p:cxnSp>
          <p:nvCxnSpPr>
            <p:cNvPr id="47" name="Straight Arrow Connector 10"/>
            <p:cNvCxnSpPr>
              <a:stCxn id="53" idx="1"/>
              <a:endCxn id="42" idx="3"/>
            </p:cNvCxnSpPr>
            <p:nvPr/>
          </p:nvCxnSpPr>
          <p:spPr>
            <a:xfrm flipH="1">
              <a:off x="4690533" y="4215190"/>
              <a:ext cx="403025" cy="3854"/>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8" name="Picture 11"/>
            <p:cNvPicPr>
              <a:picLocks noChangeAspect="1"/>
            </p:cNvPicPr>
            <p:nvPr/>
          </p:nvPicPr>
          <p:blipFill rotWithShape="1">
            <a:blip r:embed="rId13" cstate="print">
              <a:extLst>
                <a:ext uri="{28A0092B-C50C-407E-A947-70E740481C1C}">
                  <a14:useLocalDpi xmlns:a14="http://schemas.microsoft.com/office/drawing/2010/main" val="0"/>
                </a:ext>
              </a:extLst>
            </a:blip>
            <a:srcRect l="20926" t="50864" r="46296" b="10740"/>
            <a:stretch/>
          </p:blipFill>
          <p:spPr>
            <a:xfrm>
              <a:off x="6525685" y="3814700"/>
              <a:ext cx="913586" cy="802614"/>
            </a:xfrm>
            <a:prstGeom prst="rect">
              <a:avLst/>
            </a:prstGeom>
          </p:spPr>
        </p:pic>
        <p:cxnSp>
          <p:nvCxnSpPr>
            <p:cNvPr id="49" name="Straight Arrow Connector 12"/>
            <p:cNvCxnSpPr>
              <a:stCxn id="48" idx="1"/>
              <a:endCxn id="53" idx="3"/>
            </p:cNvCxnSpPr>
            <p:nvPr/>
          </p:nvCxnSpPr>
          <p:spPr>
            <a:xfrm flipH="1" flipV="1">
              <a:off x="6122660" y="4215190"/>
              <a:ext cx="403025" cy="817"/>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13"/>
            <p:cNvPicPr>
              <a:picLocks noChangeAspect="1"/>
            </p:cNvPicPr>
            <p:nvPr/>
          </p:nvPicPr>
          <p:blipFill rotWithShape="1">
            <a:blip r:embed="rId14" cstate="print">
              <a:extLst>
                <a:ext uri="{28A0092B-C50C-407E-A947-70E740481C1C}">
                  <a14:useLocalDpi xmlns:a14="http://schemas.microsoft.com/office/drawing/2010/main" val="0"/>
                </a:ext>
              </a:extLst>
            </a:blip>
            <a:srcRect l="5068" r="2849" b="4755"/>
            <a:stretch/>
          </p:blipFill>
          <p:spPr>
            <a:xfrm>
              <a:off x="2195512" y="2916234"/>
              <a:ext cx="790575" cy="687550"/>
            </a:xfrm>
            <a:prstGeom prst="rect">
              <a:avLst/>
            </a:prstGeom>
          </p:spPr>
        </p:pic>
        <p:cxnSp>
          <p:nvCxnSpPr>
            <p:cNvPr id="51" name="Straight Arrow Connector 14"/>
            <p:cNvCxnSpPr>
              <a:stCxn id="50" idx="2"/>
              <a:endCxn id="52" idx="0"/>
            </p:cNvCxnSpPr>
            <p:nvPr/>
          </p:nvCxnSpPr>
          <p:spPr>
            <a:xfrm flipH="1">
              <a:off x="2590799" y="3603784"/>
              <a:ext cx="1" cy="271898"/>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15"/>
            <p:cNvPicPr>
              <a:picLocks noChangeAspect="1"/>
            </p:cNvPicPr>
            <p:nvPr/>
          </p:nvPicPr>
          <p:blipFill rotWithShape="1">
            <a:blip r:embed="rId15" cstate="print">
              <a:extLst>
                <a:ext uri="{28A0092B-C50C-407E-A947-70E740481C1C}">
                  <a14:useLocalDpi xmlns:a14="http://schemas.microsoft.com/office/drawing/2010/main" val="0"/>
                </a:ext>
              </a:extLst>
            </a:blip>
            <a:srcRect l="4613" t="4493" r="3247" b="5376"/>
            <a:stretch/>
          </p:blipFill>
          <p:spPr>
            <a:xfrm>
              <a:off x="2076248" y="3875682"/>
              <a:ext cx="1029102" cy="679017"/>
            </a:xfrm>
            <a:prstGeom prst="rect">
              <a:avLst/>
            </a:prstGeom>
          </p:spPr>
        </p:pic>
        <p:pic>
          <p:nvPicPr>
            <p:cNvPr id="53" name="Picture 16"/>
            <p:cNvPicPr>
              <a:picLocks noChangeAspect="1"/>
            </p:cNvPicPr>
            <p:nvPr/>
          </p:nvPicPr>
          <p:blipFill rotWithShape="1">
            <a:blip r:embed="rId16" cstate="print">
              <a:extLst>
                <a:ext uri="{BEBA8EAE-BF5A-486C-A8C5-ECC9F3942E4B}">
                  <a14:imgProps xmlns:a14="http://schemas.microsoft.com/office/drawing/2010/main">
                    <a14:imgLayer r:embed="rId17">
                      <a14:imgEffect>
                        <a14:backgroundRemoval t="3204" b="95922" l="3078" r="97970">
                          <a14:foregroundMark x1="71840" y1="42136" x2="71840" y2="42136"/>
                          <a14:foregroundMark x1="31958" y1="78058" x2="31958" y2="78058"/>
                          <a14:foregroundMark x1="31762" y1="84951" x2="31762" y2="84951"/>
                          <a14:foregroundMark x1="35036" y1="90971" x2="35036" y2="90971"/>
                          <a14:foregroundMark x1="31041" y1="90097" x2="31041" y2="90097"/>
                          <a14:foregroundMark x1="30648" y1="91359" x2="30648" y2="91359"/>
                          <a14:foregroundMark x1="30255" y1="91359" x2="30255" y2="91359"/>
                          <a14:foregroundMark x1="13687" y1="87573" x2="13687" y2="87573"/>
                          <a14:foregroundMark x1="17944" y1="91359" x2="17944" y2="91359"/>
                          <a14:foregroundMark x1="12967" y1="91359" x2="12967" y2="91359"/>
                          <a14:foregroundMark x1="77276" y1="7961" x2="77276" y2="7961"/>
                          <a14:foregroundMark x1="94368" y1="8252" x2="94368" y2="8252"/>
                          <a14:foregroundMark x1="94172" y1="16019" x2="94172" y2="16019"/>
                          <a14:foregroundMark x1="94368" y1="14466" x2="94368" y2="14466"/>
                          <a14:foregroundMark x1="94368" y1="13010" x2="94368" y2="13010"/>
                          <a14:foregroundMark x1="94565" y1="17864" x2="94565" y2="17864"/>
                          <a14:foregroundMark x1="94565" y1="22136" x2="94565" y2="22136"/>
                          <a14:foregroundMark x1="94565" y1="23398" x2="94565" y2="23398"/>
                          <a14:foregroundMark x1="94499" y1="6699" x2="94499" y2="6699"/>
                          <a14:foregroundMark x1="94499" y1="35340" x2="94499" y2="35340"/>
                          <a14:foregroundMark x1="94172" y1="34272" x2="94172" y2="34272"/>
                          <a14:foregroundMark x1="94826" y1="40680" x2="94826" y2="40680"/>
                          <a14:foregroundMark x1="94565" y1="42913" x2="94565" y2="42913"/>
                          <a14:foregroundMark x1="94565" y1="46019" x2="94565" y2="46019"/>
                          <a14:foregroundMark x1="94826" y1="48835" x2="94826" y2="48835"/>
                          <a14:foregroundMark x1="95154" y1="51068" x2="95154" y2="51068"/>
                          <a14:foregroundMark x1="94761" y1="38738" x2="94761" y2="38738"/>
                          <a14:foregroundMark x1="94761" y1="37087" x2="94761" y2="37087"/>
                          <a14:foregroundMark x1="94761" y1="34078" x2="94761" y2="34078"/>
                          <a14:foregroundMark x1="94826" y1="33107" x2="94826" y2="33107"/>
                        </a14:backgroundRemoval>
                      </a14:imgEffect>
                    </a14:imgLayer>
                  </a14:imgProps>
                </a:ext>
                <a:ext uri="{28A0092B-C50C-407E-A947-70E740481C1C}">
                  <a14:useLocalDpi xmlns:a14="http://schemas.microsoft.com/office/drawing/2010/main" val="0"/>
                </a:ext>
              </a:extLst>
            </a:blip>
            <a:srcRect l="4613" t="4493" r="3247" b="5376"/>
            <a:stretch/>
          </p:blipFill>
          <p:spPr>
            <a:xfrm>
              <a:off x="5093558" y="3875682"/>
              <a:ext cx="1029102" cy="679017"/>
            </a:xfrm>
            <a:prstGeom prst="rect">
              <a:avLst/>
            </a:prstGeom>
          </p:spPr>
        </p:pic>
        <p:sp>
          <p:nvSpPr>
            <p:cNvPr id="54" name="Oval 17"/>
            <p:cNvSpPr/>
            <p:nvPr/>
          </p:nvSpPr>
          <p:spPr>
            <a:xfrm>
              <a:off x="1725631" y="3979871"/>
              <a:ext cx="209313" cy="211994"/>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smtClean="0">
                  <a:solidFill>
                    <a:schemeClr val="tx1"/>
                  </a:solidFill>
                </a:rPr>
                <a:t>1</a:t>
              </a:r>
              <a:endParaRPr lang="en-US" sz="2800" b="1" dirty="0">
                <a:solidFill>
                  <a:schemeClr val="tx1"/>
                </a:solidFill>
              </a:endParaRPr>
            </a:p>
          </p:txBody>
        </p:sp>
        <p:sp>
          <p:nvSpPr>
            <p:cNvPr id="55" name="Oval 42"/>
            <p:cNvSpPr/>
            <p:nvPr/>
          </p:nvSpPr>
          <p:spPr>
            <a:xfrm>
              <a:off x="2662989" y="3603784"/>
              <a:ext cx="209313" cy="210916"/>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rPr>
                <a:t>2</a:t>
              </a:r>
            </a:p>
          </p:txBody>
        </p:sp>
        <p:sp>
          <p:nvSpPr>
            <p:cNvPr id="56" name="Oval 44"/>
            <p:cNvSpPr/>
            <p:nvPr/>
          </p:nvSpPr>
          <p:spPr>
            <a:xfrm>
              <a:off x="2637513" y="4585190"/>
              <a:ext cx="209313" cy="210916"/>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smtClean="0">
                  <a:solidFill>
                    <a:schemeClr val="tx1"/>
                  </a:solidFill>
                </a:rPr>
                <a:t>4</a:t>
              </a:r>
              <a:endParaRPr lang="en-US" sz="2800" b="1" dirty="0">
                <a:solidFill>
                  <a:schemeClr val="tx1"/>
                </a:solidFill>
              </a:endParaRPr>
            </a:p>
          </p:txBody>
        </p:sp>
        <p:sp>
          <p:nvSpPr>
            <p:cNvPr id="57" name="Oval 45"/>
            <p:cNvSpPr/>
            <p:nvPr/>
          </p:nvSpPr>
          <p:spPr>
            <a:xfrm>
              <a:off x="3211494" y="3976674"/>
              <a:ext cx="209313" cy="210916"/>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rPr>
                <a:t>3</a:t>
              </a:r>
              <a:endParaRPr lang="en-US" sz="1400" b="1" dirty="0">
                <a:solidFill>
                  <a:schemeClr val="tx1"/>
                </a:solidFill>
              </a:endParaRPr>
            </a:p>
          </p:txBody>
        </p:sp>
        <p:sp>
          <p:nvSpPr>
            <p:cNvPr id="58" name="Oval 46"/>
            <p:cNvSpPr/>
            <p:nvPr/>
          </p:nvSpPr>
          <p:spPr>
            <a:xfrm>
              <a:off x="4787389" y="3976674"/>
              <a:ext cx="209313" cy="210916"/>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smtClean="0">
                  <a:solidFill>
                    <a:schemeClr val="tx1"/>
                  </a:solidFill>
                </a:rPr>
                <a:t>7</a:t>
              </a:r>
              <a:endParaRPr lang="en-US" sz="2800" b="1" dirty="0">
                <a:solidFill>
                  <a:schemeClr val="tx1"/>
                </a:solidFill>
              </a:endParaRPr>
            </a:p>
          </p:txBody>
        </p:sp>
        <p:sp>
          <p:nvSpPr>
            <p:cNvPr id="59" name="Oval 47"/>
            <p:cNvSpPr/>
            <p:nvPr/>
          </p:nvSpPr>
          <p:spPr>
            <a:xfrm>
              <a:off x="6219516" y="3976674"/>
              <a:ext cx="209313" cy="210916"/>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smtClean="0">
                  <a:solidFill>
                    <a:schemeClr val="tx1"/>
                  </a:solidFill>
                </a:rPr>
                <a:t>6</a:t>
              </a:r>
              <a:endParaRPr lang="en-US" sz="2800" b="1" dirty="0">
                <a:solidFill>
                  <a:schemeClr val="tx1"/>
                </a:solidFill>
              </a:endParaRPr>
            </a:p>
          </p:txBody>
        </p:sp>
        <p:pic>
          <p:nvPicPr>
            <p:cNvPr id="60" name="Picture 48"/>
            <p:cNvPicPr>
              <a:picLocks noChangeAspect="1"/>
            </p:cNvPicPr>
            <p:nvPr/>
          </p:nvPicPr>
          <p:blipFill rotWithShape="1">
            <a:blip r:embed="rId18" cstate="print">
              <a:extLst>
                <a:ext uri="{28A0092B-C50C-407E-A947-70E740481C1C}">
                  <a14:useLocalDpi xmlns:a14="http://schemas.microsoft.com/office/drawing/2010/main" val="0"/>
                </a:ext>
              </a:extLst>
            </a:blip>
            <a:srcRect l="11898" t="12850" r="11332" b="11578"/>
            <a:stretch/>
          </p:blipFill>
          <p:spPr>
            <a:xfrm>
              <a:off x="2048126" y="4836122"/>
              <a:ext cx="1085345" cy="594737"/>
            </a:xfrm>
            <a:prstGeom prst="rect">
              <a:avLst/>
            </a:prstGeom>
          </p:spPr>
        </p:pic>
        <p:cxnSp>
          <p:nvCxnSpPr>
            <p:cNvPr id="61" name="Straight Arrow Connector 49"/>
            <p:cNvCxnSpPr>
              <a:stCxn id="52" idx="2"/>
              <a:endCxn id="60" idx="0"/>
            </p:cNvCxnSpPr>
            <p:nvPr/>
          </p:nvCxnSpPr>
          <p:spPr>
            <a:xfrm flipH="1">
              <a:off x="2590798" y="4554699"/>
              <a:ext cx="1" cy="28142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50"/>
            <p:cNvCxnSpPr>
              <a:stCxn id="60" idx="3"/>
              <a:endCxn id="45" idx="1"/>
            </p:cNvCxnSpPr>
            <p:nvPr/>
          </p:nvCxnSpPr>
          <p:spPr>
            <a:xfrm flipV="1">
              <a:off x="3133471" y="5130188"/>
              <a:ext cx="463791" cy="330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Oval 51"/>
            <p:cNvSpPr/>
            <p:nvPr/>
          </p:nvSpPr>
          <p:spPr>
            <a:xfrm>
              <a:off x="3260709" y="4877697"/>
              <a:ext cx="209313" cy="210916"/>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rPr>
                <a:t>5</a:t>
              </a:r>
            </a:p>
          </p:txBody>
        </p:sp>
      </p:grpSp>
      <p:sp>
        <p:nvSpPr>
          <p:cNvPr id="68" name="Round Same Side Corner Rectangle 67"/>
          <p:cNvSpPr/>
          <p:nvPr/>
        </p:nvSpPr>
        <p:spPr>
          <a:xfrm flipV="1">
            <a:off x="26840393" y="19995313"/>
            <a:ext cx="16437603" cy="1295400"/>
          </a:xfrm>
          <a:prstGeom prst="round2SameRect">
            <a:avLst>
              <a:gd name="adj1" fmla="val 35294"/>
              <a:gd name="adj2" fmla="val 38235"/>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8" name="TextBox 7"/>
          <p:cNvSpPr txBox="1"/>
          <p:nvPr/>
        </p:nvSpPr>
        <p:spPr>
          <a:xfrm>
            <a:off x="9677401" y="4955780"/>
            <a:ext cx="16525396" cy="1107996"/>
          </a:xfrm>
          <a:prstGeom prst="rect">
            <a:avLst/>
          </a:prstGeom>
          <a:noFill/>
        </p:spPr>
        <p:txBody>
          <a:bodyPr wrap="square" rtlCol="0">
            <a:spAutoFit/>
          </a:bodyPr>
          <a:lstStyle/>
          <a:p>
            <a:pPr algn="ctr">
              <a:defRPr/>
            </a:pPr>
            <a:r>
              <a:rPr lang="en-US" altLang="en-US" sz="6600" dirty="0">
                <a:solidFill>
                  <a:srgbClr val="500000"/>
                </a:solidFill>
                <a:latin typeface="Georgia" panose="02040502050405020303" pitchFamily="18" charset="0"/>
                <a:cs typeface="Arial" panose="020B0604020202020204" pitchFamily="34" charset="0"/>
              </a:rPr>
              <a:t>Hardware</a:t>
            </a:r>
            <a:endParaRPr lang="en-US" altLang="en-US" sz="3200" dirty="0">
              <a:solidFill>
                <a:srgbClr val="500000"/>
              </a:solidFill>
              <a:latin typeface="Georgia" panose="02040502050405020303" pitchFamily="18" charset="0"/>
              <a:cs typeface="Arial" panose="020B0604020202020204" pitchFamily="34" charset="0"/>
            </a:endParaRPr>
          </a:p>
        </p:txBody>
      </p:sp>
      <p:sp>
        <p:nvSpPr>
          <p:cNvPr id="69" name="TextBox 68"/>
          <p:cNvSpPr txBox="1"/>
          <p:nvPr/>
        </p:nvSpPr>
        <p:spPr>
          <a:xfrm>
            <a:off x="26840392" y="4955780"/>
            <a:ext cx="16437605" cy="1107996"/>
          </a:xfrm>
          <a:prstGeom prst="rect">
            <a:avLst/>
          </a:prstGeom>
          <a:noFill/>
        </p:spPr>
        <p:txBody>
          <a:bodyPr wrap="square" rtlCol="0">
            <a:spAutoFit/>
          </a:bodyPr>
          <a:lstStyle/>
          <a:p>
            <a:pPr algn="ctr">
              <a:defRPr/>
            </a:pPr>
            <a:r>
              <a:rPr lang="en-US" altLang="en-US" sz="6600" dirty="0" smtClean="0">
                <a:solidFill>
                  <a:srgbClr val="500000"/>
                </a:solidFill>
                <a:latin typeface="Georgia" panose="02040502050405020303" pitchFamily="18" charset="0"/>
                <a:cs typeface="Arial" panose="020B0604020202020204" pitchFamily="34" charset="0"/>
              </a:rPr>
              <a:t>Navigation</a:t>
            </a:r>
            <a:endParaRPr lang="en-US" altLang="en-US" sz="3200" dirty="0">
              <a:solidFill>
                <a:srgbClr val="500000"/>
              </a:solidFill>
              <a:latin typeface="Georgia" panose="02040502050405020303" pitchFamily="18" charset="0"/>
              <a:cs typeface="Arial" panose="020B0604020202020204" pitchFamily="34" charset="0"/>
            </a:endParaRPr>
          </a:p>
        </p:txBody>
      </p:sp>
      <p:sp>
        <p:nvSpPr>
          <p:cNvPr id="70" name="TextBox 69"/>
          <p:cNvSpPr txBox="1"/>
          <p:nvPr/>
        </p:nvSpPr>
        <p:spPr>
          <a:xfrm>
            <a:off x="9695473" y="17798790"/>
            <a:ext cx="16637581" cy="1107996"/>
          </a:xfrm>
          <a:prstGeom prst="rect">
            <a:avLst/>
          </a:prstGeom>
          <a:noFill/>
        </p:spPr>
        <p:txBody>
          <a:bodyPr wrap="square" rtlCol="0">
            <a:spAutoFit/>
          </a:bodyPr>
          <a:lstStyle/>
          <a:p>
            <a:pPr algn="ctr">
              <a:defRPr/>
            </a:pPr>
            <a:r>
              <a:rPr lang="en-US" altLang="en-US" sz="6600" dirty="0" smtClean="0">
                <a:solidFill>
                  <a:srgbClr val="500000"/>
                </a:solidFill>
                <a:latin typeface="Georgia" panose="02040502050405020303" pitchFamily="18" charset="0"/>
                <a:cs typeface="Arial" panose="020B0604020202020204" pitchFamily="34" charset="0"/>
              </a:rPr>
              <a:t>Enumeration of Occupants</a:t>
            </a:r>
            <a:endParaRPr lang="en-US" altLang="en-US" sz="3200" dirty="0">
              <a:solidFill>
                <a:srgbClr val="500000"/>
              </a:solidFill>
              <a:latin typeface="Georgia" panose="02040502050405020303" pitchFamily="18" charset="0"/>
              <a:cs typeface="Arial" panose="020B0604020202020204" pitchFamily="34" charset="0"/>
            </a:endParaRPr>
          </a:p>
        </p:txBody>
      </p:sp>
      <p:sp>
        <p:nvSpPr>
          <p:cNvPr id="71" name="TextBox 70"/>
          <p:cNvSpPr txBox="1"/>
          <p:nvPr/>
        </p:nvSpPr>
        <p:spPr>
          <a:xfrm>
            <a:off x="26848380" y="20105914"/>
            <a:ext cx="16429616" cy="1107996"/>
          </a:xfrm>
          <a:prstGeom prst="rect">
            <a:avLst/>
          </a:prstGeom>
          <a:noFill/>
        </p:spPr>
        <p:txBody>
          <a:bodyPr wrap="square" rtlCol="0">
            <a:spAutoFit/>
          </a:bodyPr>
          <a:lstStyle/>
          <a:p>
            <a:pPr algn="ctr">
              <a:defRPr/>
            </a:pPr>
            <a:r>
              <a:rPr lang="en-US" altLang="en-US" sz="6600" dirty="0" smtClean="0">
                <a:solidFill>
                  <a:srgbClr val="500000"/>
                </a:solidFill>
                <a:latin typeface="Georgia" panose="02040502050405020303" pitchFamily="18" charset="0"/>
                <a:cs typeface="Arial" panose="020B0604020202020204" pitchFamily="34" charset="0"/>
              </a:rPr>
              <a:t>Integration</a:t>
            </a:r>
            <a:endParaRPr lang="en-US" altLang="en-US" sz="3200" dirty="0">
              <a:solidFill>
                <a:srgbClr val="500000"/>
              </a:solidFill>
              <a:latin typeface="Georgia" panose="02040502050405020303" pitchFamily="18" charset="0"/>
              <a:cs typeface="Arial" panose="020B0604020202020204" pitchFamily="34" charset="0"/>
            </a:endParaRPr>
          </a:p>
        </p:txBody>
      </p:sp>
      <p:sp>
        <p:nvSpPr>
          <p:cNvPr id="64" name="Text Box 233"/>
          <p:cNvSpPr txBox="1">
            <a:spLocks noChangeArrowheads="1"/>
          </p:cNvSpPr>
          <p:nvPr/>
        </p:nvSpPr>
        <p:spPr bwMode="auto">
          <a:xfrm>
            <a:off x="9543939" y="29216560"/>
            <a:ext cx="16561381" cy="3092240"/>
          </a:xfrm>
          <a:prstGeom prst="rect">
            <a:avLst/>
          </a:prstGeom>
          <a:noFill/>
          <a:ln>
            <a:noFill/>
          </a:ln>
          <a:extLst/>
        </p:spPr>
        <p:txBody>
          <a:bodyPr wrap="square" lIns="0" tIns="45267" rIns="0" bIns="45267">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just">
              <a:spcBef>
                <a:spcPts val="1800"/>
              </a:spcBef>
            </a:pPr>
            <a:r>
              <a:rPr lang="en-US" altLang="en-US" sz="3600" b="0" dirty="0" smtClean="0">
                <a:solidFill>
                  <a:schemeClr val="tx1"/>
                </a:solidFill>
                <a:latin typeface="Georgia" panose="02040502050405020303" pitchFamily="18" charset="0"/>
              </a:rPr>
              <a:t>While the UAV navigates the floor systematically to cover all areas, video is captured and the </a:t>
            </a:r>
            <a:r>
              <a:rPr lang="en-US" altLang="en-US" sz="3600" b="0" dirty="0">
                <a:solidFill>
                  <a:schemeClr val="tx1"/>
                </a:solidFill>
                <a:latin typeface="Georgia" panose="02040502050405020303" pitchFamily="18" charset="0"/>
              </a:rPr>
              <a:t>Raspberry Pi camera sends these video files to the main computer through the Wi-Fi </a:t>
            </a:r>
            <a:r>
              <a:rPr lang="en-US" altLang="en-US" sz="3600" b="0" dirty="0" smtClean="0">
                <a:solidFill>
                  <a:schemeClr val="tx1"/>
                </a:solidFill>
                <a:latin typeface="Georgia" panose="02040502050405020303" pitchFamily="18" charset="0"/>
              </a:rPr>
              <a:t>network.</a:t>
            </a:r>
            <a:endParaRPr lang="en-US" altLang="en-US" sz="3600" b="0" dirty="0">
              <a:latin typeface="Georgia" panose="02040502050405020303" pitchFamily="18" charset="0"/>
            </a:endParaRPr>
          </a:p>
          <a:p>
            <a:pPr algn="just">
              <a:spcBef>
                <a:spcPts val="1800"/>
              </a:spcBef>
            </a:pPr>
            <a:r>
              <a:rPr lang="en-US" altLang="en-US" sz="3600" b="0" dirty="0" err="1" smtClean="0">
                <a:solidFill>
                  <a:schemeClr val="tx1"/>
                </a:solidFill>
                <a:latin typeface="Georgia" panose="02040502050405020303" pitchFamily="18" charset="0"/>
              </a:rPr>
              <a:t>Matlab’s</a:t>
            </a:r>
            <a:r>
              <a:rPr lang="en-US" altLang="en-US" sz="3600" b="0" dirty="0" smtClean="0">
                <a:solidFill>
                  <a:schemeClr val="tx1"/>
                </a:solidFill>
                <a:latin typeface="Georgia" panose="02040502050405020303" pitchFamily="18" charset="0"/>
              </a:rPr>
              <a:t> </a:t>
            </a:r>
            <a:r>
              <a:rPr lang="en-US" altLang="en-US" sz="3600" b="0" dirty="0">
                <a:solidFill>
                  <a:schemeClr val="tx1"/>
                </a:solidFill>
                <a:latin typeface="Georgia" panose="02040502050405020303" pitchFamily="18" charset="0"/>
              </a:rPr>
              <a:t>computer vision toolbox contains algorithms </a:t>
            </a:r>
            <a:r>
              <a:rPr lang="en-US" altLang="en-US" sz="3600" b="0" smtClean="0">
                <a:solidFill>
                  <a:schemeClr val="tx1"/>
                </a:solidFill>
                <a:latin typeface="Georgia" panose="02040502050405020303" pitchFamily="18" charset="0"/>
              </a:rPr>
              <a:t>that </a:t>
            </a:r>
            <a:r>
              <a:rPr lang="en-US" altLang="en-US" sz="3600" b="0" smtClean="0">
                <a:solidFill>
                  <a:schemeClr val="tx1"/>
                </a:solidFill>
                <a:latin typeface="Georgia" panose="02040502050405020303" pitchFamily="18" charset="0"/>
              </a:rPr>
              <a:t>allow </a:t>
            </a:r>
            <a:r>
              <a:rPr lang="en-US" altLang="en-US" sz="3600" b="0" dirty="0" smtClean="0">
                <a:solidFill>
                  <a:schemeClr val="tx1"/>
                </a:solidFill>
                <a:latin typeface="Georgia" panose="02040502050405020303" pitchFamily="18" charset="0"/>
              </a:rPr>
              <a:t>detecting and tracking people </a:t>
            </a:r>
            <a:r>
              <a:rPr lang="en-US" altLang="en-US" sz="3600" b="0" dirty="0">
                <a:solidFill>
                  <a:schemeClr val="tx1"/>
                </a:solidFill>
                <a:latin typeface="Georgia" panose="02040502050405020303" pitchFamily="18" charset="0"/>
              </a:rPr>
              <a:t>even while the camera is moving. </a:t>
            </a:r>
            <a:endParaRPr lang="en-US" altLang="en-US" sz="3600" b="0" dirty="0">
              <a:latin typeface="Georgia" panose="02040502050405020303" pitchFamily="18" charset="0"/>
            </a:endParaRPr>
          </a:p>
        </p:txBody>
      </p:sp>
      <p:sp>
        <p:nvSpPr>
          <p:cNvPr id="66" name="Text Box 239"/>
          <p:cNvSpPr txBox="1">
            <a:spLocks noChangeArrowheads="1"/>
          </p:cNvSpPr>
          <p:nvPr/>
        </p:nvSpPr>
        <p:spPr bwMode="auto">
          <a:xfrm>
            <a:off x="573589" y="10994918"/>
            <a:ext cx="7488112" cy="1199414"/>
          </a:xfrm>
          <a:prstGeom prst="rect">
            <a:avLst/>
          </a:prstGeom>
          <a:noFill/>
          <a:ln>
            <a:noFill/>
          </a:ln>
        </p:spPr>
        <p:txBody>
          <a:bodyPr wrap="square" lIns="0" tIns="45267" rIns="0" bIns="45267">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just">
              <a:spcBef>
                <a:spcPts val="0"/>
              </a:spcBef>
              <a:defRPr/>
            </a:pPr>
            <a:r>
              <a:rPr lang="en-US" altLang="en-US" sz="3600" b="0" dirty="0" smtClean="0">
                <a:solidFill>
                  <a:schemeClr val="tx1"/>
                </a:solidFill>
                <a:latin typeface="Georgia" panose="02040502050405020303" pitchFamily="18" charset="0"/>
              </a:rPr>
              <a:t>Figure 1. The </a:t>
            </a:r>
            <a:r>
              <a:rPr lang="en-US" altLang="en-US" sz="3600" b="0" dirty="0" err="1" smtClean="0">
                <a:solidFill>
                  <a:schemeClr val="tx1"/>
                </a:solidFill>
                <a:latin typeface="Georgia" panose="02040502050405020303" pitchFamily="18" charset="0"/>
              </a:rPr>
              <a:t>quadcoptor</a:t>
            </a:r>
            <a:r>
              <a:rPr lang="en-US" altLang="en-US" sz="3600" b="0" dirty="0" smtClean="0">
                <a:solidFill>
                  <a:schemeClr val="tx1"/>
                </a:solidFill>
                <a:latin typeface="Georgia" panose="02040502050405020303" pitchFamily="18" charset="0"/>
              </a:rPr>
              <a:t> customized and used for this research project</a:t>
            </a:r>
            <a:endParaRPr lang="en-US" altLang="en-US" sz="3600" b="0" dirty="0">
              <a:solidFill>
                <a:schemeClr val="tx1"/>
              </a:solidFill>
              <a:latin typeface="Georgia" panose="02040502050405020303" pitchFamily="18" charset="0"/>
            </a:endParaRPr>
          </a:p>
        </p:txBody>
      </p:sp>
      <p:sp>
        <p:nvSpPr>
          <p:cNvPr id="72" name="Text Box 239"/>
          <p:cNvSpPr txBox="1">
            <a:spLocks noChangeArrowheads="1"/>
          </p:cNvSpPr>
          <p:nvPr/>
        </p:nvSpPr>
        <p:spPr bwMode="auto">
          <a:xfrm>
            <a:off x="26848380" y="26976127"/>
            <a:ext cx="16429616" cy="645416"/>
          </a:xfrm>
          <a:prstGeom prst="rect">
            <a:avLst/>
          </a:prstGeom>
          <a:noFill/>
          <a:ln>
            <a:noFill/>
          </a:ln>
        </p:spPr>
        <p:txBody>
          <a:bodyPr wrap="square" lIns="0" tIns="45267" rIns="0" bIns="45267">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ctr">
              <a:spcBef>
                <a:spcPts val="0"/>
              </a:spcBef>
              <a:defRPr/>
            </a:pPr>
            <a:r>
              <a:rPr lang="en-US" altLang="en-US" sz="3600" b="0" dirty="0" smtClean="0">
                <a:solidFill>
                  <a:schemeClr val="tx1"/>
                </a:solidFill>
                <a:latin typeface="Georgia" panose="02040502050405020303" pitchFamily="18" charset="0"/>
              </a:rPr>
              <a:t>Figure 6.  Diagram of communication between all elements in the system</a:t>
            </a:r>
            <a:endParaRPr lang="en-US" altLang="en-US" sz="3600" b="0" dirty="0">
              <a:solidFill>
                <a:schemeClr val="tx1"/>
              </a:solidFill>
              <a:latin typeface="Georgia" panose="02040502050405020303" pitchFamily="18" charset="0"/>
            </a:endParaRPr>
          </a:p>
        </p:txBody>
      </p:sp>
      <p:sp>
        <p:nvSpPr>
          <p:cNvPr id="73" name="Text Box 7"/>
          <p:cNvSpPr txBox="1">
            <a:spLocks noChangeArrowheads="1"/>
          </p:cNvSpPr>
          <p:nvPr/>
        </p:nvSpPr>
        <p:spPr bwMode="auto">
          <a:xfrm>
            <a:off x="27058989" y="27813000"/>
            <a:ext cx="16306800" cy="4523401"/>
          </a:xfrm>
          <a:prstGeom prst="rect">
            <a:avLst/>
          </a:prstGeom>
          <a:noFill/>
          <a:ln>
            <a:noFill/>
          </a:ln>
          <a:extLst/>
        </p:spPr>
        <p:txBody>
          <a:bodyPr wrap="square" lIns="0" tIns="45267" rIns="0" bIns="45267">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marL="742950" indent="-742950" algn="just">
              <a:spcBef>
                <a:spcPts val="0"/>
              </a:spcBef>
              <a:buAutoNum type="arabicPeriod"/>
            </a:pPr>
            <a:r>
              <a:rPr lang="en-US" altLang="en-US" sz="3600" b="0" dirty="0">
                <a:solidFill>
                  <a:schemeClr val="tx1"/>
                </a:solidFill>
                <a:latin typeface="Georgia" panose="02040502050405020303" pitchFamily="18" charset="0"/>
              </a:rPr>
              <a:t>The laser range scanner relays data to the Pi</a:t>
            </a:r>
          </a:p>
          <a:p>
            <a:pPr marL="742950" indent="-742950" algn="just">
              <a:spcBef>
                <a:spcPts val="0"/>
              </a:spcBef>
              <a:buAutoNum type="arabicPeriod"/>
            </a:pPr>
            <a:r>
              <a:rPr lang="en-US" altLang="en-US" sz="3600" b="0" dirty="0">
                <a:solidFill>
                  <a:schemeClr val="tx1"/>
                </a:solidFill>
                <a:latin typeface="Georgia" panose="02040502050405020303" pitchFamily="18" charset="0"/>
              </a:rPr>
              <a:t>An ultrasonic sensor feeds height data to the Pi</a:t>
            </a:r>
            <a:endParaRPr lang="en-US" altLang="en-US" sz="3600" b="0" dirty="0">
              <a:latin typeface="Georgia" panose="02040502050405020303" pitchFamily="18" charset="0"/>
            </a:endParaRPr>
          </a:p>
          <a:p>
            <a:pPr marL="742950" indent="-742950" algn="just">
              <a:spcBef>
                <a:spcPts val="0"/>
              </a:spcBef>
              <a:buAutoNum type="arabicPeriod"/>
            </a:pPr>
            <a:r>
              <a:rPr lang="en-US" altLang="en-US" sz="3600" b="0" dirty="0">
                <a:solidFill>
                  <a:schemeClr val="tx1"/>
                </a:solidFill>
                <a:latin typeface="Georgia" panose="02040502050405020303" pitchFamily="18" charset="0"/>
              </a:rPr>
              <a:t>The Pi feeds the data to a base computer which generates a 2.5D map and determines necessary motor commands</a:t>
            </a:r>
          </a:p>
          <a:p>
            <a:pPr marL="742950" indent="-742950" algn="just">
              <a:spcBef>
                <a:spcPts val="0"/>
              </a:spcBef>
              <a:buAutoNum type="arabicPeriod"/>
            </a:pPr>
            <a:r>
              <a:rPr lang="en-US" altLang="en-US" sz="3600" b="0" dirty="0">
                <a:solidFill>
                  <a:schemeClr val="tx1"/>
                </a:solidFill>
                <a:latin typeface="Georgia" panose="02040502050405020303" pitchFamily="18" charset="0"/>
              </a:rPr>
              <a:t>The motor commands are fed into a flight controller </a:t>
            </a:r>
          </a:p>
          <a:p>
            <a:pPr marL="742950" indent="-742950" algn="just">
              <a:spcBef>
                <a:spcPts val="0"/>
              </a:spcBef>
              <a:buAutoNum type="arabicPeriod"/>
            </a:pPr>
            <a:r>
              <a:rPr lang="en-US" altLang="en-US" sz="3600" b="0" dirty="0">
                <a:solidFill>
                  <a:schemeClr val="tx1"/>
                </a:solidFill>
                <a:latin typeface="Georgia" panose="02040502050405020303" pitchFamily="18" charset="0"/>
              </a:rPr>
              <a:t>Stabilized motor commands are sent to the individual motors</a:t>
            </a:r>
          </a:p>
          <a:p>
            <a:pPr marL="742950" indent="-742950" algn="just">
              <a:spcBef>
                <a:spcPts val="0"/>
              </a:spcBef>
              <a:buAutoNum type="arabicPeriod"/>
            </a:pPr>
            <a:r>
              <a:rPr lang="en-US" altLang="en-US" sz="3600" b="0" dirty="0">
                <a:solidFill>
                  <a:schemeClr val="tx1"/>
                </a:solidFill>
                <a:latin typeface="Georgia" panose="02040502050405020303" pitchFamily="18" charset="0"/>
              </a:rPr>
              <a:t>Pi camera sends video stream</a:t>
            </a:r>
          </a:p>
          <a:p>
            <a:pPr marL="742950" indent="-742950" algn="just">
              <a:spcBef>
                <a:spcPts val="0"/>
              </a:spcBef>
              <a:buAutoNum type="arabicPeriod"/>
            </a:pPr>
            <a:r>
              <a:rPr lang="en-US" altLang="en-US" sz="3600" b="0" dirty="0">
                <a:solidFill>
                  <a:schemeClr val="tx1"/>
                </a:solidFill>
                <a:latin typeface="Georgia" panose="02040502050405020303" pitchFamily="18" charset="0"/>
              </a:rPr>
              <a:t>Computer tracks individuals on feed and counts people</a:t>
            </a:r>
          </a:p>
        </p:txBody>
      </p:sp>
      <p:pic>
        <p:nvPicPr>
          <p:cNvPr id="2" name="Picture 1"/>
          <p:cNvPicPr>
            <a:picLocks noChangeAspect="1"/>
          </p:cNvPicPr>
          <p:nvPr/>
        </p:nvPicPr>
        <p:blipFill rotWithShape="1">
          <a:blip r:embed="rId19"/>
          <a:srcRect l="1518" t="3864" r="1742" b="5107"/>
          <a:stretch/>
        </p:blipFill>
        <p:spPr>
          <a:xfrm>
            <a:off x="26848380" y="11887201"/>
            <a:ext cx="11404020" cy="7784168"/>
          </a:xfrm>
          <a:prstGeom prst="rect">
            <a:avLst/>
          </a:prstGeom>
        </p:spPr>
      </p:pic>
      <p:sp>
        <p:nvSpPr>
          <p:cNvPr id="75" name="Text Box 239"/>
          <p:cNvSpPr txBox="1">
            <a:spLocks noChangeArrowheads="1"/>
          </p:cNvSpPr>
          <p:nvPr/>
        </p:nvSpPr>
        <p:spPr bwMode="auto">
          <a:xfrm>
            <a:off x="22216491" y="11250588"/>
            <a:ext cx="3986305" cy="4523401"/>
          </a:xfrm>
          <a:prstGeom prst="rect">
            <a:avLst/>
          </a:prstGeom>
          <a:noFill/>
          <a:ln>
            <a:noFill/>
          </a:ln>
        </p:spPr>
        <p:txBody>
          <a:bodyPr wrap="square" lIns="0" tIns="45267" rIns="0" bIns="45267">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just">
              <a:spcBef>
                <a:spcPts val="1200"/>
              </a:spcBef>
              <a:defRPr/>
            </a:pPr>
            <a:r>
              <a:rPr lang="en-US" altLang="en-US" sz="3600" b="0" dirty="0" smtClean="0">
                <a:solidFill>
                  <a:schemeClr val="tx1"/>
                </a:solidFill>
                <a:latin typeface="Georgia" panose="02040502050405020303" pitchFamily="18" charset="0"/>
              </a:rPr>
              <a:t>Figure 2.  Home </a:t>
            </a:r>
            <a:r>
              <a:rPr lang="en-US" altLang="en-US" sz="3600" b="0" dirty="0">
                <a:solidFill>
                  <a:schemeClr val="tx1"/>
                </a:solidFill>
                <a:latin typeface="Georgia" panose="02040502050405020303" pitchFamily="18" charset="0"/>
              </a:rPr>
              <a:t>Page of Mission Planner GUI. Mission Planner is used </a:t>
            </a:r>
            <a:r>
              <a:rPr lang="en-US" altLang="en-US" sz="3600" b="0" dirty="0" smtClean="0">
                <a:solidFill>
                  <a:schemeClr val="tx1"/>
                </a:solidFill>
                <a:latin typeface="Georgia" panose="02040502050405020303" pitchFamily="18" charset="0"/>
              </a:rPr>
              <a:t>to </a:t>
            </a:r>
            <a:r>
              <a:rPr lang="en-US" altLang="en-US" sz="3600" b="0" dirty="0">
                <a:solidFill>
                  <a:schemeClr val="tx1"/>
                </a:solidFill>
                <a:latin typeface="Georgia" panose="02040502050405020303" pitchFamily="18" charset="0"/>
              </a:rPr>
              <a:t>change parameters on the firmware and provide </a:t>
            </a:r>
            <a:r>
              <a:rPr lang="en-US" altLang="en-US" sz="3600" b="0" dirty="0" smtClean="0">
                <a:solidFill>
                  <a:schemeClr val="tx1"/>
                </a:solidFill>
                <a:latin typeface="Georgia" panose="02040502050405020303" pitchFamily="18" charset="0"/>
              </a:rPr>
              <a:t>flight </a:t>
            </a:r>
            <a:r>
              <a:rPr lang="en-US" altLang="en-US" sz="3600" b="0" dirty="0">
                <a:solidFill>
                  <a:schemeClr val="tx1"/>
                </a:solidFill>
                <a:latin typeface="Georgia" panose="02040502050405020303" pitchFamily="18" charset="0"/>
              </a:rPr>
              <a:t>data</a:t>
            </a:r>
            <a:r>
              <a:rPr lang="en-US" altLang="en-US" sz="3600" b="0" dirty="0" smtClean="0">
                <a:solidFill>
                  <a:schemeClr val="tx1"/>
                </a:solidFill>
                <a:latin typeface="Georgia" panose="02040502050405020303" pitchFamily="18" charset="0"/>
              </a:rPr>
              <a:t>.</a:t>
            </a:r>
            <a:endParaRPr lang="en-US" altLang="en-US" sz="3600" b="0" dirty="0">
              <a:solidFill>
                <a:schemeClr val="tx1"/>
              </a:solidFill>
              <a:latin typeface="Georgia" panose="02040502050405020303" pitchFamily="18" charset="0"/>
            </a:endParaRPr>
          </a:p>
        </p:txBody>
      </p:sp>
      <p:sp>
        <p:nvSpPr>
          <p:cNvPr id="39" name="Text Box 239"/>
          <p:cNvSpPr txBox="1">
            <a:spLocks noChangeArrowheads="1"/>
          </p:cNvSpPr>
          <p:nvPr/>
        </p:nvSpPr>
        <p:spPr bwMode="auto">
          <a:xfrm>
            <a:off x="38785799" y="13639800"/>
            <a:ext cx="4576385" cy="4523401"/>
          </a:xfrm>
          <a:prstGeom prst="rect">
            <a:avLst/>
          </a:prstGeom>
          <a:noFill/>
          <a:ln>
            <a:noFill/>
          </a:ln>
        </p:spPr>
        <p:txBody>
          <a:bodyPr wrap="square" lIns="0" tIns="45267" rIns="0" bIns="45267">
            <a:spAutoFit/>
          </a:bodyPr>
          <a:lstStyle>
            <a:lvl1pPr defTabSz="908050">
              <a:defRPr sz="4000" b="1">
                <a:solidFill>
                  <a:srgbClr val="003399"/>
                </a:solidFill>
                <a:latin typeface="Arial" panose="020B0604020202020204" pitchFamily="34" charset="0"/>
                <a:ea typeface="MS PGothic" panose="020B0600070205080204" pitchFamily="34" charset="-128"/>
              </a:defRPr>
            </a:lvl1pPr>
            <a:lvl2pPr marL="742950" indent="-285750" defTabSz="908050">
              <a:defRPr sz="4000" b="1">
                <a:solidFill>
                  <a:srgbClr val="003399"/>
                </a:solidFill>
                <a:latin typeface="Arial" panose="020B0604020202020204" pitchFamily="34" charset="0"/>
                <a:ea typeface="MS PGothic" panose="020B0600070205080204" pitchFamily="34" charset="-128"/>
              </a:defRPr>
            </a:lvl2pPr>
            <a:lvl3pPr marL="1143000" indent="-228600" defTabSz="908050">
              <a:defRPr sz="4000" b="1">
                <a:solidFill>
                  <a:srgbClr val="003399"/>
                </a:solidFill>
                <a:latin typeface="Arial" panose="020B0604020202020204" pitchFamily="34" charset="0"/>
                <a:ea typeface="MS PGothic" panose="020B0600070205080204" pitchFamily="34" charset="-128"/>
              </a:defRPr>
            </a:lvl3pPr>
            <a:lvl4pPr marL="1600200" indent="-228600" defTabSz="908050">
              <a:defRPr sz="4000" b="1">
                <a:solidFill>
                  <a:srgbClr val="003399"/>
                </a:solidFill>
                <a:latin typeface="Arial" panose="020B0604020202020204" pitchFamily="34" charset="0"/>
                <a:ea typeface="MS PGothic" panose="020B0600070205080204" pitchFamily="34" charset="-128"/>
              </a:defRPr>
            </a:lvl4pPr>
            <a:lvl5pPr marL="2057400" indent="-228600" defTabSz="908050">
              <a:defRPr sz="4000" b="1">
                <a:solidFill>
                  <a:srgbClr val="003399"/>
                </a:solidFill>
                <a:latin typeface="Arial" panose="020B0604020202020204" pitchFamily="34" charset="0"/>
                <a:ea typeface="MS PGothic" panose="020B0600070205080204" pitchFamily="34" charset="-128"/>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ea typeface="MS PGothic" panose="020B0600070205080204" pitchFamily="34" charset="-128"/>
              </a:defRPr>
            </a:lvl9pPr>
          </a:lstStyle>
          <a:p>
            <a:pPr algn="just">
              <a:spcBef>
                <a:spcPts val="0"/>
              </a:spcBef>
              <a:defRPr/>
            </a:pPr>
            <a:r>
              <a:rPr lang="en-US" altLang="en-US" sz="3600" b="0" dirty="0" smtClean="0">
                <a:solidFill>
                  <a:schemeClr val="tx1"/>
                </a:solidFill>
                <a:latin typeface="Georgia" panose="02040502050405020303" pitchFamily="18" charset="0"/>
              </a:rPr>
              <a:t>Figure 5. Hector SLAM applied to a sequence of data points and associated timestamps. This represents a 2D visualization of mapping data</a:t>
            </a:r>
            <a:endParaRPr lang="en-US" altLang="en-US" sz="3600" b="0" dirty="0">
              <a:solidFill>
                <a:schemeClr val="tx1"/>
              </a:solidFill>
              <a:latin typeface="Georgia" panose="02040502050405020303" pitchFamily="18" charset="0"/>
            </a:endParaRPr>
          </a:p>
        </p:txBody>
      </p:sp>
      <p:pic>
        <p:nvPicPr>
          <p:cNvPr id="76" name="Picture 75"/>
          <p:cNvPicPr>
            <a:picLocks noChangeAspect="1"/>
          </p:cNvPicPr>
          <p:nvPr/>
        </p:nvPicPr>
        <p:blipFill rotWithShape="1">
          <a:blip r:embed="rId20">
            <a:extLst>
              <a:ext uri="{28A0092B-C50C-407E-A947-70E740481C1C}">
                <a14:useLocalDpi xmlns:a14="http://schemas.microsoft.com/office/drawing/2010/main" val="0"/>
              </a:ext>
            </a:extLst>
          </a:blip>
          <a:srcRect l="4387" t="6328" r="5018" b="8618"/>
          <a:stretch/>
        </p:blipFill>
        <p:spPr>
          <a:xfrm>
            <a:off x="9716177" y="23192165"/>
            <a:ext cx="8043242" cy="4365044"/>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08050" rtl="0" eaLnBrk="0" fontAlgn="base" latinLnBrk="0" hangingPunct="0">
          <a:lnSpc>
            <a:spcPct val="100000"/>
          </a:lnSpc>
          <a:spcBef>
            <a:spcPct val="0"/>
          </a:spcBef>
          <a:spcAft>
            <a:spcPct val="0"/>
          </a:spcAft>
          <a:buClrTx/>
          <a:buSzTx/>
          <a:buFontTx/>
          <a:buNone/>
          <a:tabLst/>
          <a:defRPr kumimoji="0" lang="en-US" sz="4000" b="1" i="0" u="none" strike="noStrike" cap="none" normalizeH="0" baseline="0" smtClean="0">
            <a:ln>
              <a:noFill/>
            </a:ln>
            <a:solidFill>
              <a:srgbClr val="003399"/>
            </a:solidFill>
            <a:effectLst/>
            <a:latin typeface="Arial"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08050" rtl="0" eaLnBrk="0" fontAlgn="base" latinLnBrk="0" hangingPunct="0">
          <a:lnSpc>
            <a:spcPct val="100000"/>
          </a:lnSpc>
          <a:spcBef>
            <a:spcPct val="0"/>
          </a:spcBef>
          <a:spcAft>
            <a:spcPct val="0"/>
          </a:spcAft>
          <a:buClrTx/>
          <a:buSzTx/>
          <a:buFontTx/>
          <a:buNone/>
          <a:tabLst/>
          <a:defRPr kumimoji="0" lang="en-US" sz="4000" b="1" i="0" u="none" strike="noStrike" cap="none" normalizeH="0" baseline="0" smtClean="0">
            <a:ln>
              <a:noFill/>
            </a:ln>
            <a:solidFill>
              <a:srgbClr val="003399"/>
            </a:solidFill>
            <a:effectLst/>
            <a:latin typeface="Arial" pitchFamily="34"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Office\Templates\Blank Presentation.pot</Template>
  <TotalTime>3619</TotalTime>
  <Words>675</Words>
  <Application>Microsoft Office PowerPoint</Application>
  <PresentationFormat>Custom</PresentationFormat>
  <Paragraphs>51</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MS PGothic</vt:lpstr>
      <vt:lpstr>Arial</vt:lpstr>
      <vt:lpstr>Calibri</vt:lpstr>
      <vt:lpstr>Georgia</vt:lpstr>
      <vt:lpstr>Times New Roman</vt:lpstr>
      <vt:lpstr>Blank Presentation</vt:lpstr>
      <vt:lpstr>PowerPoint Presentation</vt:lpstr>
    </vt:vector>
  </TitlesOfParts>
  <Company>Mechanical Engineering VT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Michael Alley</dc:creator>
  <cp:lastModifiedBy>Dayton Savage</cp:lastModifiedBy>
  <cp:revision>195</cp:revision>
  <cp:lastPrinted>2014-02-20T20:02:56Z</cp:lastPrinted>
  <dcterms:created xsi:type="dcterms:W3CDTF">2003-04-11T15:30:44Z</dcterms:created>
  <dcterms:modified xsi:type="dcterms:W3CDTF">2015-04-30T03:34:21Z</dcterms:modified>
</cp:coreProperties>
</file>

<file path=docProps/thumbnail.jpeg>
</file>